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1"/>
  </p:notesMasterIdLst>
  <p:sldIdLst>
    <p:sldId id="266" r:id="rId6"/>
    <p:sldId id="268" r:id="rId7"/>
    <p:sldId id="269" r:id="rId8"/>
    <p:sldId id="276" r:id="rId9"/>
    <p:sldId id="275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772" autoAdjust="0"/>
    <p:restoredTop sz="96206" autoAdjust="0"/>
  </p:normalViewPr>
  <p:slideViewPr>
    <p:cSldViewPr snapToGrid="0">
      <p:cViewPr varScale="1">
        <p:scale>
          <a:sx n="111" d="100"/>
          <a:sy n="111" d="100"/>
        </p:scale>
        <p:origin x="1260" y="114"/>
      </p:cViewPr>
      <p:guideLst>
        <p:guide orient="horz" pos="18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8160A5-630C-4200-B1E0-787D2188C7E6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5B817C-1537-4104-95C2-2B30C9F1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2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247D04-E36E-4D9D-8D63-CE27EC253B7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1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1  Consider transmission rates, disease trajectory, and medical facility capabilities/capacities in changing HPCON levels. Case-rate thresholds should not be the sole determining factor for an installation's HPCON level but instead should serve as guidelines to be integrated into a comprehensive review process.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2  MILDEPs may delegate HPCON level determination to a level no lower than the military installation commander.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3 CDC high transmission is 2: I 00 new cases per l 00,000 population in the last 7 days (a daily average of&gt; 14.3 new cases per I 00,000 population in the last 7 days).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07BF3-FEF9-4EE2-8BB3-3720CF4AD0D4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5C3E-5010-4C55-8482-C373A8A06A3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71-830C-4A50-8584-63B7AA29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4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5C3E-5010-4C55-8482-C373A8A06A3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71-830C-4A50-8584-63B7AA29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0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5C3E-5010-4C55-8482-C373A8A06A3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71-830C-4A50-8584-63B7AA29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" y="-297"/>
            <a:ext cx="12191080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2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C09-E43B-46D7-888F-D1E535FBC7F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645-5BC2-4277-8518-9DBBB237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80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" y="-297"/>
            <a:ext cx="12191080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664" y="1709738"/>
            <a:ext cx="99930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664" y="4589463"/>
            <a:ext cx="99930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793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4550" y="1825625"/>
            <a:ext cx="458152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049" y="1825625"/>
            <a:ext cx="458152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C09-E43B-46D7-888F-D1E535FBC7F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645-5BC2-4277-8518-9DBBB237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12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24" y="365125"/>
            <a:ext cx="851535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8475" y="1690688"/>
            <a:ext cx="43814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3124" y="2505075"/>
            <a:ext cx="440055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43124" y="1690688"/>
            <a:ext cx="44005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48475" y="2514600"/>
            <a:ext cx="438150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C09-E43B-46D7-888F-D1E535FBC7F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645-5BC2-4277-8518-9DBBB237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76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C09-E43B-46D7-888F-D1E535FBC7F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645-5BC2-4277-8518-9DBBB2372E9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3400" y="5682342"/>
            <a:ext cx="56946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4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C09-E43B-46D7-888F-D1E535FBC7F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645-5BC2-4277-8518-9DBBB237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80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621" y="538162"/>
            <a:ext cx="369561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9536" y="1503947"/>
            <a:ext cx="5777163" cy="46269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621" y="2319337"/>
            <a:ext cx="369561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C09-E43B-46D7-888F-D1E535FBC7F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645-5BC2-4277-8518-9DBBB237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9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5C3E-5010-4C55-8482-C373A8A06A3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71-830C-4A50-8584-63B7AA29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2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8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87978" y="1515979"/>
            <a:ext cx="5267409" cy="43450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2481" y="2057400"/>
            <a:ext cx="3927725" cy="38036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C09-E43B-46D7-888F-D1E535FBC7F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645-5BC2-4277-8518-9DBBB237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65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C09-E43B-46D7-888F-D1E535FBC7F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645-5BC2-4277-8518-9DBBB237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95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7C09-E43B-46D7-888F-D1E535FBC7F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645-5BC2-4277-8518-9DBBB2372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1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5C3E-5010-4C55-8482-C373A8A06A3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71-830C-4A50-8584-63B7AA29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1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5C3E-5010-4C55-8482-C373A8A06A3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71-830C-4A50-8584-63B7AA29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5C3E-5010-4C55-8482-C373A8A06A3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71-830C-4A50-8584-63B7AA29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2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5C3E-5010-4C55-8482-C373A8A06A3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71-830C-4A50-8584-63B7AA29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4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5C3E-5010-4C55-8482-C373A8A06A3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71-830C-4A50-8584-63B7AA29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5C3E-5010-4C55-8482-C373A8A06A3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71-830C-4A50-8584-63B7AA29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4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5C3E-5010-4C55-8482-C373A8A06A3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F971-830C-4A50-8584-63B7AA29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0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55C3E-5010-4C55-8482-C373A8A06A3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F971-830C-4A50-8584-63B7AA29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5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4550" y="365125"/>
            <a:ext cx="85629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4550" y="1825625"/>
            <a:ext cx="9239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7C09-E43B-46D7-888F-D1E535FBC7FC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4645-5BC2-4277-8518-9DBBB2372E9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BB56B09-3A92-460F-91B7-5522B9426E6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3"/>
            <a:ext cx="12182976" cy="68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3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7250"/>
            <a:ext cx="9237663" cy="113823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HPCON Alpha for COVID-19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29013"/>
            <a:ext cx="9320213" cy="2366962"/>
          </a:xfrm>
        </p:spPr>
        <p:txBody>
          <a:bodyPr rtlCol="0">
            <a:normAutofit/>
          </a:bodyPr>
          <a:lstStyle/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cs typeface="Arial" panose="020B0604020202020204" pitchFamily="34" charset="0"/>
              </a:rPr>
              <a:t>HPCON levels definitions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cs typeface="Arial" panose="020B0604020202020204" pitchFamily="34" charset="0"/>
              </a:rPr>
              <a:t>Changes for HPCON A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 smtClean="0">
              <a:cs typeface="Arial" panose="020B0604020202020204" pitchFamily="34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9690100" y="648811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fld id="{88D36818-47DB-454C-8138-58806BD67B28}" type="datetime3">
              <a:rPr lang="en-US" altLang="en-US">
                <a:latin typeface="Calibri" panose="020F0502020204030204" pitchFamily="34" charset="0"/>
              </a:rPr>
              <a:pPr eaLnBrk="1" hangingPunct="1"/>
              <a:t>29 June 2021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4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14550" y="365125"/>
            <a:ext cx="8755063" cy="1325563"/>
          </a:xfrm>
        </p:spPr>
        <p:txBody>
          <a:bodyPr/>
          <a:lstStyle/>
          <a:p>
            <a:r>
              <a:rPr lang="en-US" altLang="en-US" smtClean="0"/>
              <a:t>HPCON Levels for COVID-19 Pandemic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8223" r="3050" b="19972"/>
          <a:stretch>
            <a:fillRect/>
          </a:stretch>
        </p:blipFill>
        <p:spPr bwMode="auto">
          <a:xfrm>
            <a:off x="2289175" y="1419225"/>
            <a:ext cx="881380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9175" y="5053013"/>
            <a:ext cx="9117013" cy="11842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2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114550" y="365125"/>
            <a:ext cx="8755063" cy="1325563"/>
          </a:xfrm>
        </p:spPr>
        <p:txBody>
          <a:bodyPr/>
          <a:lstStyle/>
          <a:p>
            <a:r>
              <a:rPr lang="en-US" altLang="en-US" smtClean="0"/>
              <a:t>HPCON Levels for COVID-19 Pandemic</a:t>
            </a: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" b="45393"/>
          <a:stretch>
            <a:fillRect/>
          </a:stretch>
        </p:blipFill>
        <p:spPr bwMode="auto">
          <a:xfrm>
            <a:off x="2114550" y="1446213"/>
            <a:ext cx="8755063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36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24" y="-39320"/>
            <a:ext cx="8515351" cy="1325563"/>
          </a:xfrm>
        </p:spPr>
        <p:txBody>
          <a:bodyPr/>
          <a:lstStyle/>
          <a:p>
            <a:r>
              <a:rPr lang="en-US" dirty="0" smtClean="0"/>
              <a:t>Summary of changes in guidance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3124" y="1318116"/>
            <a:ext cx="4512653" cy="45815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HPCON </a:t>
            </a:r>
            <a:r>
              <a:rPr lang="en-US" sz="1700" dirty="0" smtClean="0"/>
              <a:t>B</a:t>
            </a:r>
            <a:endParaRPr lang="en-US" sz="1700" dirty="0"/>
          </a:p>
          <a:p>
            <a:r>
              <a:rPr lang="en-US" sz="1700" dirty="0"/>
              <a:t>Less than 50% in workplace</a:t>
            </a:r>
          </a:p>
          <a:p>
            <a:r>
              <a:rPr lang="en-US" sz="1700" dirty="0"/>
              <a:t>Maximize telework</a:t>
            </a:r>
          </a:p>
          <a:p>
            <a:pPr lvl="1"/>
            <a:r>
              <a:rPr lang="en-US" sz="1400" dirty="0"/>
              <a:t>Medically vulnerable telework as much as possible</a:t>
            </a:r>
          </a:p>
          <a:p>
            <a:r>
              <a:rPr lang="en-US" sz="1700" dirty="0"/>
              <a:t>Military leave approved by commander</a:t>
            </a:r>
          </a:p>
          <a:p>
            <a:r>
              <a:rPr lang="en-US" sz="1700" dirty="0"/>
              <a:t>May limit occupancy of common areas </a:t>
            </a:r>
          </a:p>
          <a:p>
            <a:pPr lvl="1"/>
            <a:r>
              <a:rPr lang="en-US" sz="1400" dirty="0"/>
              <a:t>Modify areas to accommodate (e.g., Limit seating and modify Riverside Dining Facility (RDF) traffic flow</a:t>
            </a:r>
            <a:r>
              <a:rPr lang="en-US" sz="1400" dirty="0" smtClean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458" y="1345745"/>
            <a:ext cx="5021141" cy="4553885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smtClean="0"/>
              <a:t>HPCON A</a:t>
            </a:r>
          </a:p>
          <a:p>
            <a:r>
              <a:rPr lang="en-US" sz="2200" dirty="0" smtClean="0"/>
              <a:t>Less than 100% in workplace</a:t>
            </a:r>
          </a:p>
          <a:p>
            <a:r>
              <a:rPr lang="en-US" sz="2200" dirty="0"/>
              <a:t>Utilize telework where possible</a:t>
            </a:r>
          </a:p>
          <a:p>
            <a:pPr lvl="1"/>
            <a:r>
              <a:rPr lang="en-US" sz="1800" dirty="0" smtClean="0"/>
              <a:t>Medically vulnerable may be prioritized for telework status</a:t>
            </a:r>
            <a:endParaRPr lang="en-US" sz="1600" dirty="0" smtClean="0"/>
          </a:p>
          <a:p>
            <a:r>
              <a:rPr lang="en-US" sz="2200" dirty="0" smtClean="0"/>
              <a:t>Normal operations for local </a:t>
            </a:r>
            <a:r>
              <a:rPr lang="en-US" sz="2200" dirty="0"/>
              <a:t>military leave approval </a:t>
            </a:r>
            <a:endParaRPr lang="en-US" sz="2200" dirty="0" smtClean="0"/>
          </a:p>
          <a:p>
            <a:pPr lvl="1"/>
            <a:r>
              <a:rPr lang="en-US" sz="1600" dirty="0" smtClean="0"/>
              <a:t>Commanders/Directors must approve leave outside the local area </a:t>
            </a:r>
          </a:p>
          <a:p>
            <a:r>
              <a:rPr lang="en-US" sz="2200" dirty="0" smtClean="0"/>
              <a:t>Normal </a:t>
            </a:r>
            <a:r>
              <a:rPr lang="en-US" sz="2200" dirty="0"/>
              <a:t>operation for common </a:t>
            </a:r>
            <a:r>
              <a:rPr lang="en-US" sz="2200" dirty="0" smtClean="0"/>
              <a:t>areas for fully vaccinated</a:t>
            </a:r>
            <a:endParaRPr lang="en-US" sz="2200" dirty="0"/>
          </a:p>
          <a:p>
            <a:pPr lvl="1"/>
            <a:r>
              <a:rPr lang="en-US" sz="1600" dirty="0" smtClean="0"/>
              <a:t>Personnel who are fully COVID vaccinated may enter DoD facilities without a mask.  Masked/unvaccinated personnel must still practice physical distancing in accordance w/DoD guidance (e.g., max seating except where mask worn, normal RDF traffic flow)</a:t>
            </a:r>
          </a:p>
          <a:p>
            <a:pPr lvl="1"/>
            <a:r>
              <a:rPr lang="en-US" sz="1600" u="sng" dirty="0" smtClean="0"/>
              <a:t>Exceptions</a:t>
            </a:r>
            <a:r>
              <a:rPr lang="en-US" sz="1600" dirty="0" smtClean="0"/>
              <a:t>: All members, regardless of vaccine status, must wear a mask in </a:t>
            </a:r>
            <a:r>
              <a:rPr lang="en-US" sz="1600" dirty="0" smtClean="0"/>
              <a:t>MDG, satellite pharmacy, </a:t>
            </a:r>
            <a:r>
              <a:rPr lang="en-US" sz="1600" dirty="0" smtClean="0"/>
              <a:t>public conveyances, and transportation hubs per outside agency guidance (DHA, AMC, etc.)</a:t>
            </a:r>
          </a:p>
          <a:p>
            <a:r>
              <a:rPr lang="en-US" sz="2200" dirty="0"/>
              <a:t>May ask employees for vaccination </a:t>
            </a:r>
            <a:r>
              <a:rPr lang="en-US" sz="2200" dirty="0" smtClean="0"/>
              <a:t>status to verify appropriate mask wear</a:t>
            </a:r>
            <a:endParaRPr lang="en-US" sz="2200" dirty="0"/>
          </a:p>
          <a:p>
            <a:pPr lvl="1"/>
            <a:r>
              <a:rPr lang="en-US" sz="1600" dirty="0" smtClean="0"/>
              <a:t>Commanders may ask Military members if they are fully vaccinated</a:t>
            </a:r>
          </a:p>
          <a:p>
            <a:pPr lvl="1"/>
            <a:r>
              <a:rPr lang="en-US" sz="1600" dirty="0" smtClean="0"/>
              <a:t>Supervisors may ask civilians if they are vaccinated when they have reliable information, such as firsthand knowledge of voluntary employee statements, that the member may not be vaccinated.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661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147763" y="1709739"/>
            <a:ext cx="9993312" cy="1991824"/>
          </a:xfrm>
        </p:spPr>
        <p:txBody>
          <a:bodyPr anchor="ctr"/>
          <a:lstStyle/>
          <a:p>
            <a:r>
              <a:rPr lang="en-US" altLang="en-US" dirty="0"/>
              <a:t>Q</a:t>
            </a:r>
            <a:r>
              <a:rPr lang="en-US" altLang="en-US" dirty="0" smtClean="0"/>
              <a:t>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763" y="3253155"/>
            <a:ext cx="9993312" cy="2836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Do we know if other DoD bases are at HPCON A? Yes, 26 AF installations including VSFB.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List of things we are still not doing . . . e.g., Buffets at Tides Club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Should we resume South Gate launch viewing to the public without restrictions? No.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6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t the Pace for Spa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t the Pace for Space Theme" id="{B6F1BBB6-0539-4885-9FBF-C250EF3BCD32}" vid="{DBF57F29-1330-4AA0-B74D-25C85897F12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51429760261B40A1AD552DCACE7222" ma:contentTypeVersion="8" ma:contentTypeDescription="Create a new document." ma:contentTypeScope="" ma:versionID="4ae60d5e4b4540df1c43033a90e59f0e">
  <xsd:schema xmlns:xsd="http://www.w3.org/2001/XMLSchema" xmlns:xs="http://www.w3.org/2001/XMLSchema" xmlns:p="http://schemas.microsoft.com/office/2006/metadata/properties" xmlns:ns3="ec657d4f-053f-4306-939b-1077d4e12e6f" targetNamespace="http://schemas.microsoft.com/office/2006/metadata/properties" ma:root="true" ma:fieldsID="1ceef68b997735a630ed5a01f9a8c7b4" ns3:_="">
    <xsd:import namespace="ec657d4f-053f-4306-939b-1077d4e12e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57d4f-053f-4306-939b-1077d4e12e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24BFF8-A63E-416A-A769-CD836DD88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657d4f-053f-4306-939b-1077d4e12e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40C048-3476-4792-BBD3-22633028BAC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c657d4f-053f-4306-939b-1077d4e12e6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0DB306-2982-4EED-992B-5AE83DA39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6047</TotalTime>
  <Words>406</Words>
  <Application>Microsoft Office PowerPoint</Application>
  <PresentationFormat>Widescreen</PresentationFormat>
  <Paragraphs>35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Set the Pace for Space Theme</vt:lpstr>
      <vt:lpstr>HPCON Alpha for COVID-19</vt:lpstr>
      <vt:lpstr>HPCON Levels for COVID-19 Pandemic</vt:lpstr>
      <vt:lpstr>HPCON Levels for COVID-19 Pandemic</vt:lpstr>
      <vt:lpstr>Summary of changes in guidance</vt:lpstr>
      <vt:lpstr>Questions?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of the Future</dc:title>
  <dc:creator>MOODY, SAMANTHA D 1st Lt USSF AFSPC 45 SW/CCX</dc:creator>
  <cp:lastModifiedBy>KRAVER, GREGG W GS-15 USSF SPOC 45 SW/CD</cp:lastModifiedBy>
  <cp:revision>70</cp:revision>
  <cp:lastPrinted>2021-06-28T12:44:12Z</cp:lastPrinted>
  <dcterms:created xsi:type="dcterms:W3CDTF">2021-03-02T21:14:12Z</dcterms:created>
  <dcterms:modified xsi:type="dcterms:W3CDTF">2021-06-29T11:30:56Z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0x0101008A51429760261B40A1AD552DCACE7222</vt:lpwstr>
  </property>
</Properties>
</file>