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sldIdLst>
    <p:sldId id="2147377214" r:id="rId2"/>
    <p:sldId id="2147377215" r:id="rId3"/>
    <p:sldId id="2147377216" r:id="rId4"/>
    <p:sldId id="2147377217" r:id="rId5"/>
    <p:sldId id="924" r:id="rId6"/>
    <p:sldId id="917" r:id="rId7"/>
    <p:sldId id="2147377218" r:id="rId8"/>
    <p:sldId id="2147377226" r:id="rId9"/>
    <p:sldId id="2147377219" r:id="rId10"/>
    <p:sldId id="2147377220" r:id="rId11"/>
    <p:sldId id="2147377221" r:id="rId12"/>
    <p:sldId id="2147377224" r:id="rId13"/>
    <p:sldId id="2147377227" r:id="rId14"/>
    <p:sldId id="2147377228" r:id="rId15"/>
    <p:sldId id="2147377229" r:id="rId16"/>
    <p:sldId id="2147377230" r:id="rId17"/>
    <p:sldId id="2147377231" r:id="rId18"/>
    <p:sldId id="2147377233" r:id="rId19"/>
    <p:sldId id="214737723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70A948-D149-4B7B-AC25-3A372EDA4A8F}">
          <p14:sldIdLst>
            <p14:sldId id="2147377214"/>
            <p14:sldId id="2147377215"/>
            <p14:sldId id="2147377216"/>
            <p14:sldId id="2147377217"/>
            <p14:sldId id="924"/>
            <p14:sldId id="917"/>
            <p14:sldId id="2147377218"/>
            <p14:sldId id="2147377226"/>
            <p14:sldId id="2147377219"/>
            <p14:sldId id="2147377220"/>
            <p14:sldId id="2147377221"/>
            <p14:sldId id="2147377224"/>
            <p14:sldId id="2147377227"/>
            <p14:sldId id="2147377228"/>
            <p14:sldId id="2147377229"/>
            <p14:sldId id="2147377230"/>
            <p14:sldId id="2147377231"/>
            <p14:sldId id="2147377233"/>
            <p14:sldId id="21473772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95005-E971-48C0-B622-CD3489FB8899}" v="9" dt="2026-05-27T11:53:36.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2" autoAdjust="0"/>
    <p:restoredTop sz="96247" autoAdjust="0"/>
  </p:normalViewPr>
  <p:slideViewPr>
    <p:cSldViewPr snapToGrid="0">
      <p:cViewPr varScale="1">
        <p:scale>
          <a:sx n="109" d="100"/>
          <a:sy n="109"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8A67D5-DEF4-48D2-8321-AAC981513D39}" type="datetimeFigureOut">
              <a:rPr lang="en-US" smtClean="0"/>
              <a:t>6/3/2026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A55ECF-B841-49B1-832A-F9223D692B4B}" type="slidenum">
              <a:rPr lang="en-US" smtClean="0"/>
              <a:t>‹#›</a:t>
            </a:fld>
            <a:endParaRPr lang="en-US"/>
          </a:p>
        </p:txBody>
      </p:sp>
    </p:spTree>
    <p:extLst>
      <p:ext uri="{BB962C8B-B14F-4D97-AF65-F5344CB8AC3E}">
        <p14:creationId xmlns:p14="http://schemas.microsoft.com/office/powerpoint/2010/main" val="29362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8F28D-6B06-69E0-5BB3-71818AEE7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E036F-92C0-5DC1-08C8-36BC2DA187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0D6D201-2C2E-D1C1-E983-97374BFE55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F68C8D-E109-CC7E-2B4A-58CB890E3CA4}"/>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5017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4B2C-B272-30AD-CCF0-690B6F8AC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F5EA1-7325-8EB7-5752-9E3F160686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1349BB0-0E47-5052-2DF2-14F86CDCAC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888554-794B-AE9B-E02E-FA17CA4A65C6}"/>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3233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A378-E87B-60F6-25AE-94D309B57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E3AA9-5128-6CF6-1ADC-97D1078DF8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38D180-F20F-BAAD-AFB9-8C69E64410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9299D6-ECE2-97D1-5CF7-391569C41693}"/>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3150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46DE7-3655-16BC-00D4-F24BD8476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788AA-06B2-4D2E-D990-ECA4308FB7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EB887BA-59B3-E141-2597-0B120C8039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B288B9-1907-E65E-882F-168BBF3AE83F}"/>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146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1CB92-51FE-22C8-ED26-D86094C31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6D3C4-3A0E-3E94-D451-2F39155C451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80564E-4F88-7CAE-300D-A8E6F7C6CD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FAA137-BB28-FF58-9625-1345235B950C}"/>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209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8DFD0-239D-1530-57DF-5A3D29A1D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7138B-7B77-9EA8-5ACA-DDFE4B870F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8422F5-F150-88FD-0D0A-F49496FA0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4CEBBF-A3F9-9FA2-24B6-A998D754D725}"/>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7409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D099-4F1C-E20D-299C-F3368BA9E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9444C-A7E3-E6DA-B5E1-07E4FAFC15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087939-F3FA-B6F8-6975-9721ED6E76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97CBA-E60B-9705-0911-FBD9277DEEFF}"/>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2973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F4FD-FDA2-A036-C297-2A31C2537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9BB03-0CD2-64B8-1968-322E2BEC87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0432C5-A1DA-88A1-F50B-E8953423F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6149D1-0204-ABC5-8172-F2AE72A9DB36}"/>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088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87CF-E685-4129-D43D-93111F3B0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42071-AA29-7957-21F5-E47FDB182F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9828930-1457-402C-7EF3-7D0A9258CE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338CC3-49CB-8B11-A9EB-F687D05CD4A9}"/>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898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B06D4-6838-215B-CB13-CD74B08E6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B03CA5-2F8A-8DA8-84FA-EF1F3044811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36E44B-FDAE-1148-5B9A-F8F35C8F9E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5CCF85-500D-D516-0A7C-EF1C1C56F1BC}"/>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2439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5330F-0766-4119-4BDC-ABCC44B0F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3163E-93CC-272E-B3F2-97668E63F8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0BEEC4-8CF3-3DD4-35AA-0DA397F53F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A7BAE8-4769-5B24-DA3F-14562258BC85}"/>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342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C31D3-1EF7-E05E-819A-211D0BEEB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E81A6-7732-DBB7-B656-EAA71483DB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D7DC54-1E81-5A3E-3587-9413C54E21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5FFA9-EF3C-2CA7-CF2B-138738E6E093}"/>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1559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30964-52B5-CA18-C6C6-3F7518C2D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FC41B-4129-A138-D4D4-C6205841CF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5B924B-5219-AF9F-53EC-AB3CFB4E6D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E4265-C336-4C43-94A4-8521E1A7D768}"/>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8630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4D93-1047-A84C-23EF-B43236B9D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09B4D-C655-8398-E2AD-A46ADFBEFFB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A69613-0976-73E8-C137-806CE5DBE2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6F2F17-70F9-C1C9-3641-8A78511ACA0D}"/>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884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C0372-8FAC-2BD8-9F8D-0D7CD7CDB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512B3-A160-82CC-2F39-1EC607F463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B54760E-3E8C-E64F-3C69-E73FEA8EB2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1EFA13-119C-4CAD-B8E8-83182CBA4EB7}"/>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234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871F3-9C49-8E6A-582A-3FF7865F7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8814C-C00E-A551-20C8-F624899A266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A960A3-012C-2459-713B-3D6CE0ABE3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602AF2-1FFB-6BAE-0D65-DF2647A4D09B}"/>
              </a:ext>
            </a:extLst>
          </p:cNvPr>
          <p:cNvSpPr>
            <a:spLocks noGrp="1"/>
          </p:cNvSpPr>
          <p:nvPr>
            <p:ph type="sldNum" sz="quarter" idx="5"/>
          </p:nvPr>
        </p:nvSpPr>
        <p:spPr/>
        <p:txBody>
          <a:bodyPr/>
          <a:lstStyle/>
          <a:p>
            <a:pPr defTabSz="967518">
              <a:defRPr/>
            </a:pPr>
            <a:fld id="{9F5B817C-1537-4104-95C2-2B30C9F100C6}" type="slidenum">
              <a:rPr lang="en-US">
                <a:solidFill>
                  <a:prstClr val="black"/>
                </a:solidFill>
                <a:latin typeface="Calibri" panose="020F0502020204030204"/>
              </a:rPr>
              <a:pPr defTabSz="967518">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2880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C1C-550C-4B65-8A7A-340A5B676331}" type="slidenum">
              <a:rPr lang="en-US" smtClean="0"/>
              <a:pPr/>
              <a:t>‹#›</a:t>
            </a:fld>
            <a:endParaRPr lang="en-US"/>
          </a:p>
        </p:txBody>
      </p:sp>
    </p:spTree>
    <p:extLst>
      <p:ext uri="{BB962C8B-B14F-4D97-AF65-F5344CB8AC3E}">
        <p14:creationId xmlns:p14="http://schemas.microsoft.com/office/powerpoint/2010/main" val="273465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B1C1C-550C-4B65-8A7A-340A5B676331}" type="slidenum">
              <a:rPr lang="en-US" smtClean="0"/>
              <a:pPr/>
              <a:t>‹#›</a:t>
            </a:fld>
            <a:endParaRPr lang="en-US"/>
          </a:p>
        </p:txBody>
      </p:sp>
      <p:sp>
        <p:nvSpPr>
          <p:cNvPr id="8" name="TextBox 7"/>
          <p:cNvSpPr txBox="1"/>
          <p:nvPr userDrawn="1"/>
        </p:nvSpPr>
        <p:spPr>
          <a:xfrm>
            <a:off x="0" y="6383383"/>
            <a:ext cx="12188952" cy="253916"/>
          </a:xfrm>
          <a:prstGeom prst="rect">
            <a:avLst/>
          </a:prstGeom>
          <a:noFill/>
        </p:spPr>
        <p:txBody>
          <a:bodyPr wrap="square" rtlCol="0">
            <a:spAutoFit/>
          </a:bodyPr>
          <a:lstStyle/>
          <a:p>
            <a:pPr algn="ctr"/>
            <a:r>
              <a:rPr lang="en-US" sz="1050">
                <a:latin typeface="Arial" panose="020B0604020202020204" pitchFamily="34" charset="0"/>
                <a:cs typeface="Arial" panose="020B0604020202020204" pitchFamily="34" charset="0"/>
              </a:rPr>
              <a:t>Semper</a:t>
            </a:r>
            <a:r>
              <a:rPr lang="en-US" sz="1050" baseline="0">
                <a:latin typeface="Arial" panose="020B0604020202020204" pitchFamily="34" charset="0"/>
                <a:cs typeface="Arial" panose="020B0604020202020204" pitchFamily="34" charset="0"/>
              </a:rPr>
              <a:t> Supra</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72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C1C-550C-4B65-8A7A-340A5B676331}" type="slidenum">
              <a:rPr lang="en-US" smtClean="0"/>
              <a:pPr/>
              <a:t>‹#›</a:t>
            </a:fld>
            <a:endParaRPr lang="en-US"/>
          </a:p>
        </p:txBody>
      </p:sp>
    </p:spTree>
    <p:extLst>
      <p:ext uri="{BB962C8B-B14F-4D97-AF65-F5344CB8AC3E}">
        <p14:creationId xmlns:p14="http://schemas.microsoft.com/office/powerpoint/2010/main" val="108781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C1C-550C-4B65-8A7A-340A5B676331}" type="slidenum">
              <a:rPr lang="en-US" smtClean="0"/>
              <a:pPr/>
              <a:t>‹#›</a:t>
            </a:fld>
            <a:endParaRPr lang="en-US"/>
          </a:p>
        </p:txBody>
      </p:sp>
    </p:spTree>
    <p:extLst>
      <p:ext uri="{BB962C8B-B14F-4D97-AF65-F5344CB8AC3E}">
        <p14:creationId xmlns:p14="http://schemas.microsoft.com/office/powerpoint/2010/main" val="104806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DBF0FB-88D2-4271-BFAF-D129CF8C2F68}"/>
              </a:ext>
              <a:ext uri="{C183D7F6-B498-43B3-948B-1728B52AA6E4}">
                <adec:decorative xmlns:adec="http://schemas.microsoft.com/office/drawing/2017/decorative" val="1"/>
              </a:ext>
            </a:extLst>
          </p:cNvPr>
          <p:cNvSpPr/>
          <p:nvPr userDrawn="1"/>
        </p:nvSpPr>
        <p:spPr>
          <a:xfrm>
            <a:off x="6410325" y="-4078"/>
            <a:ext cx="5787773"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2B807B-6DFA-471C-B675-016416207F0E}"/>
              </a:ext>
              <a:ext uri="{C183D7F6-B498-43B3-948B-1728B52AA6E4}">
                <adec:decorative xmlns:adec="http://schemas.microsoft.com/office/drawing/2017/decorative" val="1"/>
              </a:ext>
            </a:extLst>
          </p:cNvPr>
          <p:cNvSpPr/>
          <p:nvPr userDrawn="1"/>
        </p:nvSpPr>
        <p:spPr>
          <a:xfrm>
            <a:off x="1524" y="1031500"/>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555D4C0-9882-489D-AD77-A9F38B3784A6}"/>
              </a:ext>
              <a:ext uri="{C183D7F6-B498-43B3-948B-1728B52AA6E4}">
                <adec:decorative xmlns:adec="http://schemas.microsoft.com/office/drawing/2017/decorative" val="1"/>
              </a:ext>
            </a:extLst>
          </p:cNvPr>
          <p:cNvSpPr/>
          <p:nvPr userDrawn="1"/>
        </p:nvSpPr>
        <p:spPr>
          <a:xfrm>
            <a:off x="6446677" y="1095508"/>
            <a:ext cx="5742273"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EC5ED-FCAE-682A-C050-58786819ECD3}"/>
              </a:ext>
            </a:extLst>
          </p:cNvPr>
          <p:cNvSpPr>
            <a:spLocks noGrp="1"/>
          </p:cNvSpPr>
          <p:nvPr>
            <p:ph type="title"/>
          </p:nvPr>
        </p:nvSpPr>
        <p:spPr>
          <a:xfrm>
            <a:off x="6757416" y="1316736"/>
            <a:ext cx="5120640" cy="3392424"/>
          </a:xfrm>
        </p:spPr>
        <p:txBody>
          <a:bodyPr anchor="b"/>
          <a:lstStyle>
            <a:lvl1pPr>
              <a:lnSpc>
                <a:spcPct val="100000"/>
              </a:lnSpc>
              <a:defRPr/>
            </a:lvl1pPr>
          </a:lstStyle>
          <a:p>
            <a:r>
              <a:rPr lang="en-US"/>
              <a:t>Click to edit Master title style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6749828" y="4816366"/>
            <a:ext cx="5125300" cy="1068929"/>
          </a:xfrm>
        </p:spPr>
        <p:txBody>
          <a:bodyPr anchor="t" anchorCtr="0">
            <a:noAutofit/>
          </a:bodyPr>
          <a:lstStyle>
            <a:lvl1pPr marL="0" indent="0">
              <a:lnSpc>
                <a:spcPct val="100000"/>
              </a:lnSpc>
              <a:buNone/>
              <a:defRPr sz="2000" b="0"/>
            </a:lvl1pPr>
          </a:lstStyle>
          <a:p>
            <a:r>
              <a:rPr lang="en-US" sz="2000">
                <a:solidFill>
                  <a:schemeClr val="tx2"/>
                </a:solidFill>
              </a:rPr>
              <a:t>Click to add subtitle</a:t>
            </a: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p:nvPr>
        </p:nvSpPr>
        <p:spPr>
          <a:xfrm>
            <a:off x="-6099" y="1095509"/>
            <a:ext cx="6391656" cy="5016892"/>
          </a:xfrm>
        </p:spPr>
        <p:txBody>
          <a:bodyPr anchor="t">
            <a:normAutofit/>
          </a:bodyPr>
          <a:lstStyle>
            <a:lvl1pPr marL="0" indent="0" algn="ctr">
              <a:buNone/>
              <a:defRPr sz="1400"/>
            </a:lvl1pPr>
          </a:lstStyle>
          <a:p>
            <a:r>
              <a:rPr lang="en-US"/>
              <a:t>Click icon to add picture</a:t>
            </a:r>
          </a:p>
        </p:txBody>
      </p:sp>
      <p:sp>
        <p:nvSpPr>
          <p:cNvPr id="32" name="Rectangle 31">
            <a:extLst>
              <a:ext uri="{FF2B5EF4-FFF2-40B4-BE49-F238E27FC236}">
                <a16:creationId xmlns:a16="http://schemas.microsoft.com/office/drawing/2014/main" id="{247A5DB4-1ED7-4630-89AF-F1802E44EF89}"/>
              </a:ext>
              <a:ext uri="{C183D7F6-B498-43B3-948B-1728B52AA6E4}">
                <adec:decorative xmlns:adec="http://schemas.microsoft.com/office/drawing/2017/decorative" val="1"/>
              </a:ext>
            </a:extLst>
          </p:cNvPr>
          <p:cNvSpPr/>
          <p:nvPr userDrawn="1"/>
        </p:nvSpPr>
        <p:spPr>
          <a:xfrm>
            <a:off x="0" y="6144405"/>
            <a:ext cx="644667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5D4012-4107-490F-A369-EA7063242A98}"/>
              </a:ext>
              <a:ext uri="{C183D7F6-B498-43B3-948B-1728B52AA6E4}">
                <adec:decorative xmlns:adec="http://schemas.microsoft.com/office/drawing/2017/decorative" val="1"/>
              </a:ext>
            </a:extLst>
          </p:cNvPr>
          <p:cNvSpPr/>
          <p:nvPr userDrawn="1"/>
        </p:nvSpPr>
        <p:spPr>
          <a:xfrm>
            <a:off x="6446677" y="6167615"/>
            <a:ext cx="5742273"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95C79E2-9EA5-4713-B4AF-0E4572CFFA2F}"/>
              </a:ext>
              <a:ext uri="{C183D7F6-B498-43B3-948B-1728B52AA6E4}">
                <adec:decorative xmlns:adec="http://schemas.microsoft.com/office/drawing/2017/decorative" val="1"/>
              </a:ext>
            </a:extLst>
          </p:cNvPr>
          <p:cNvSpPr/>
          <p:nvPr userDrawn="1"/>
        </p:nvSpPr>
        <p:spPr>
          <a:xfrm>
            <a:off x="1524" y="6112249"/>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74C09E2-06F0-4230-8DAD-A0DBF01F8603}"/>
              </a:ext>
              <a:ext uri="{C183D7F6-B498-43B3-948B-1728B52AA6E4}">
                <adec:decorative xmlns:adec="http://schemas.microsoft.com/office/drawing/2017/decorative" val="1"/>
              </a:ext>
            </a:extLst>
          </p:cNvPr>
          <p:cNvSpPr/>
          <p:nvPr userDrawn="1"/>
        </p:nvSpPr>
        <p:spPr>
          <a:xfrm>
            <a:off x="637949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01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Banner">
    <p:spTree>
      <p:nvGrpSpPr>
        <p:cNvPr id="1" name=""/>
        <p:cNvGrpSpPr/>
        <p:nvPr/>
      </p:nvGrpSpPr>
      <p:grpSpPr>
        <a:xfrm>
          <a:off x="0" y="0"/>
          <a:ext cx="0" cy="0"/>
          <a:chOff x="0" y="0"/>
          <a:chExt cx="0" cy="0"/>
        </a:xfrm>
      </p:grpSpPr>
      <p:sp>
        <p:nvSpPr>
          <p:cNvPr id="2" name="Title 1"/>
          <p:cNvSpPr>
            <a:spLocks noGrp="1"/>
          </p:cNvSpPr>
          <p:nvPr>
            <p:ph type="ctrTitle"/>
          </p:nvPr>
        </p:nvSpPr>
        <p:spPr>
          <a:xfrm>
            <a:off x="2632773" y="1688789"/>
            <a:ext cx="8244116" cy="646803"/>
          </a:xfrm>
        </p:spPr>
        <p:txBody>
          <a:bodyPr anchor="b">
            <a:noAutofit/>
          </a:bodyPr>
          <a:lstStyle>
            <a:lvl1pPr algn="ctr">
              <a:defRPr sz="2700">
                <a:solidFill>
                  <a:srgbClr val="09283C"/>
                </a:solidFill>
              </a:defRPr>
            </a:lvl1pPr>
          </a:lstStyle>
          <a:p>
            <a:endParaRPr lang="en-US"/>
          </a:p>
        </p:txBody>
      </p:sp>
      <p:sp>
        <p:nvSpPr>
          <p:cNvPr id="7" name="Flowchart: Process 6"/>
          <p:cNvSpPr/>
          <p:nvPr userDrawn="1"/>
        </p:nvSpPr>
        <p:spPr bwMode="auto">
          <a:xfrm>
            <a:off x="3320670" y="2568850"/>
            <a:ext cx="6570133" cy="45719"/>
          </a:xfrm>
          <a:prstGeom prst="flowChartProcess">
            <a:avLst/>
          </a:prstGeom>
          <a:solidFill>
            <a:schemeClr val="accent1">
              <a:lumMod val="50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26011" y="125576"/>
            <a:ext cx="1708909" cy="6595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Placeholder 9"/>
          <p:cNvSpPr>
            <a:spLocks noGrp="1"/>
          </p:cNvSpPr>
          <p:nvPr>
            <p:ph type="body" sz="quarter" idx="13" hasCustomPrompt="1"/>
          </p:nvPr>
        </p:nvSpPr>
        <p:spPr>
          <a:xfrm>
            <a:off x="4387220" y="2737100"/>
            <a:ext cx="4876464" cy="411439"/>
          </a:xfrm>
        </p:spPr>
        <p:txBody>
          <a:bodyPr>
            <a:normAutofit/>
          </a:bodyPr>
          <a:lstStyle>
            <a:lvl1pPr marL="0" indent="0" algn="ctr">
              <a:buNone/>
              <a:defRPr sz="1800">
                <a:latin typeface="+mn-lt"/>
              </a:defRPr>
            </a:lvl1pPr>
          </a:lstStyle>
          <a:p>
            <a:pPr lvl="0"/>
            <a:r>
              <a:rPr lang="en-US"/>
              <a:t>Date</a:t>
            </a:r>
          </a:p>
        </p:txBody>
      </p:sp>
      <p:sp>
        <p:nvSpPr>
          <p:cNvPr id="5" name="Footer Placeholder 4"/>
          <p:cNvSpPr>
            <a:spLocks noGrp="1"/>
          </p:cNvSpPr>
          <p:nvPr>
            <p:ph type="ftr" sz="quarter" idx="16"/>
          </p:nvPr>
        </p:nvSpPr>
        <p:spPr/>
        <p:txBody>
          <a:bodyPr/>
          <a:lstStyle/>
          <a:p>
            <a:endParaRPr lang="en-US"/>
          </a:p>
        </p:txBody>
      </p:sp>
      <p:sp>
        <p:nvSpPr>
          <p:cNvPr id="6" name="Slide Number Placeholder 5"/>
          <p:cNvSpPr>
            <a:spLocks noGrp="1"/>
          </p:cNvSpPr>
          <p:nvPr>
            <p:ph type="sldNum" sz="quarter" idx="17"/>
          </p:nvPr>
        </p:nvSpPr>
        <p:spPr>
          <a:xfrm>
            <a:off x="9150927" y="6356350"/>
            <a:ext cx="2743200" cy="365125"/>
          </a:xfrm>
        </p:spPr>
        <p:txBody>
          <a:bodyPr/>
          <a:lstStyle/>
          <a:p>
            <a:fld id="{B98B1C1C-550C-4B65-8A7A-340A5B676331}" type="slidenum">
              <a:rPr lang="en-US" smtClean="0"/>
              <a:pPr/>
              <a:t>‹#›</a:t>
            </a:fld>
            <a:endParaRPr lang="en-US"/>
          </a:p>
        </p:txBody>
      </p:sp>
      <p:sp>
        <p:nvSpPr>
          <p:cNvPr id="13" name="Date Placeholder 12"/>
          <p:cNvSpPr>
            <a:spLocks noGrp="1"/>
          </p:cNvSpPr>
          <p:nvPr>
            <p:ph type="dt" sz="half" idx="18"/>
          </p:nvPr>
        </p:nvSpPr>
        <p:spPr/>
        <p:txBody>
          <a:bodyPr/>
          <a:lstStyle/>
          <a:p>
            <a:endParaRPr lang="en-US"/>
          </a:p>
        </p:txBody>
      </p:sp>
      <p:pic>
        <p:nvPicPr>
          <p:cNvPr id="9" name="Picture 8" descr="Shape, logo, company name&#10;&#10;AI-generated content may be incorrect.">
            <a:extLst>
              <a:ext uri="{FF2B5EF4-FFF2-40B4-BE49-F238E27FC236}">
                <a16:creationId xmlns:a16="http://schemas.microsoft.com/office/drawing/2014/main" id="{9582B95C-43D9-61A9-3D3D-235B0540E6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317" y="428808"/>
            <a:ext cx="2743206" cy="3657607"/>
          </a:xfrm>
          <a:prstGeom prst="rect">
            <a:avLst/>
          </a:prstGeom>
        </p:spPr>
      </p:pic>
    </p:spTree>
    <p:extLst>
      <p:ext uri="{BB962C8B-B14F-4D97-AF65-F5344CB8AC3E}">
        <p14:creationId xmlns:p14="http://schemas.microsoft.com/office/powerpoint/2010/main" val="132584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Banner">
    <p:spTree>
      <p:nvGrpSpPr>
        <p:cNvPr id="1" name=""/>
        <p:cNvGrpSpPr/>
        <p:nvPr/>
      </p:nvGrpSpPr>
      <p:grpSpPr>
        <a:xfrm>
          <a:off x="0" y="0"/>
          <a:ext cx="0" cy="0"/>
          <a:chOff x="0" y="0"/>
          <a:chExt cx="0" cy="0"/>
        </a:xfrm>
      </p:grpSpPr>
      <p:sp>
        <p:nvSpPr>
          <p:cNvPr id="2" name="Title 1"/>
          <p:cNvSpPr>
            <a:spLocks noGrp="1"/>
          </p:cNvSpPr>
          <p:nvPr>
            <p:ph type="ctrTitle"/>
          </p:nvPr>
        </p:nvSpPr>
        <p:spPr>
          <a:xfrm>
            <a:off x="3320670" y="1626464"/>
            <a:ext cx="8244116" cy="646803"/>
          </a:xfrm>
        </p:spPr>
        <p:txBody>
          <a:bodyPr anchor="b">
            <a:noAutofit/>
          </a:bodyPr>
          <a:lstStyle>
            <a:lvl1pPr algn="ctr">
              <a:defRPr sz="2700">
                <a:solidFill>
                  <a:srgbClr val="09283C"/>
                </a:solidFill>
              </a:defRPr>
            </a:lvl1pPr>
          </a:lstStyle>
          <a:p>
            <a:endParaRPr lang="en-US"/>
          </a:p>
        </p:txBody>
      </p:sp>
      <p:sp>
        <p:nvSpPr>
          <p:cNvPr id="7" name="Flowchart: Process 6"/>
          <p:cNvSpPr/>
          <p:nvPr userDrawn="1"/>
        </p:nvSpPr>
        <p:spPr bwMode="auto">
          <a:xfrm>
            <a:off x="3320670" y="2568850"/>
            <a:ext cx="6570133" cy="45719"/>
          </a:xfrm>
          <a:prstGeom prst="flowChartProcess">
            <a:avLst/>
          </a:prstGeom>
          <a:solidFill>
            <a:schemeClr val="accent1">
              <a:lumMod val="50000"/>
            </a:schemeClr>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26011" y="125576"/>
            <a:ext cx="1708909" cy="6595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Placeholder 9"/>
          <p:cNvSpPr>
            <a:spLocks noGrp="1"/>
          </p:cNvSpPr>
          <p:nvPr>
            <p:ph type="body" sz="quarter" idx="13" hasCustomPrompt="1"/>
          </p:nvPr>
        </p:nvSpPr>
        <p:spPr>
          <a:xfrm>
            <a:off x="5004493" y="2716128"/>
            <a:ext cx="4876464" cy="411439"/>
          </a:xfrm>
        </p:spPr>
        <p:txBody>
          <a:bodyPr>
            <a:normAutofit/>
          </a:bodyPr>
          <a:lstStyle>
            <a:lvl1pPr marL="0" indent="0" algn="ctr">
              <a:buNone/>
              <a:defRPr sz="1800">
                <a:latin typeface="+mn-lt"/>
              </a:defRPr>
            </a:lvl1pPr>
          </a:lstStyle>
          <a:p>
            <a:pPr lvl="0"/>
            <a:r>
              <a:rPr lang="en-US"/>
              <a:t>Date</a:t>
            </a:r>
          </a:p>
        </p:txBody>
      </p:sp>
      <p:sp>
        <p:nvSpPr>
          <p:cNvPr id="11" name="Text Placeholder 10"/>
          <p:cNvSpPr>
            <a:spLocks noGrp="1"/>
          </p:cNvSpPr>
          <p:nvPr>
            <p:ph type="body" sz="quarter" idx="14"/>
          </p:nvPr>
        </p:nvSpPr>
        <p:spPr>
          <a:xfrm>
            <a:off x="4537994" y="2181953"/>
            <a:ext cx="6571488" cy="432616"/>
          </a:xfrm>
        </p:spPr>
        <p:txBody>
          <a:bodyPr/>
          <a:lstStyle>
            <a:lvl1pPr marL="0" indent="0" algn="ctr">
              <a:buNone/>
              <a:defRPr>
                <a:solidFill>
                  <a:srgbClr val="7C878E"/>
                </a:solidFill>
                <a:latin typeface="+mn-lt"/>
              </a:defRPr>
            </a:lvl1pPr>
            <a:lvl2pPr marL="342900" indent="0" algn="ctr">
              <a:buNone/>
              <a:defRPr>
                <a:solidFill>
                  <a:srgbClr val="7C878E"/>
                </a:solidFill>
                <a:latin typeface="+mn-lt"/>
              </a:defRPr>
            </a:lvl2pPr>
            <a:lvl3pPr marL="685800" indent="0" algn="ctr">
              <a:buNone/>
              <a:defRPr>
                <a:solidFill>
                  <a:srgbClr val="7C878E"/>
                </a:solidFill>
                <a:latin typeface="+mn-lt"/>
              </a:defRPr>
            </a:lvl3pPr>
            <a:lvl4pPr marL="1028700" indent="0" algn="ctr">
              <a:buNone/>
              <a:defRPr>
                <a:solidFill>
                  <a:srgbClr val="7C878E"/>
                </a:solidFill>
                <a:latin typeface="+mn-lt"/>
              </a:defRPr>
            </a:lvl4pPr>
            <a:lvl5pPr marL="1371600" indent="0" algn="ctr">
              <a:buNone/>
              <a:defRPr>
                <a:solidFill>
                  <a:srgbClr val="7C878E"/>
                </a:solidFill>
                <a:latin typeface="+mn-lt"/>
              </a:defRPr>
            </a:lvl5pPr>
          </a:lstStyle>
          <a:p>
            <a:pPr lvl="0"/>
            <a:endParaRPr lang="en-US"/>
          </a:p>
        </p:txBody>
      </p:sp>
      <p:sp>
        <p:nvSpPr>
          <p:cNvPr id="5" name="Footer Placeholder 4"/>
          <p:cNvSpPr>
            <a:spLocks noGrp="1"/>
          </p:cNvSpPr>
          <p:nvPr>
            <p:ph type="ftr" sz="quarter" idx="16"/>
          </p:nvPr>
        </p:nvSpPr>
        <p:spPr/>
        <p:txBody>
          <a:bodyPr/>
          <a:lstStyle/>
          <a:p>
            <a:endParaRPr lang="en-US"/>
          </a:p>
        </p:txBody>
      </p:sp>
      <p:sp>
        <p:nvSpPr>
          <p:cNvPr id="6" name="Slide Number Placeholder 5"/>
          <p:cNvSpPr>
            <a:spLocks noGrp="1"/>
          </p:cNvSpPr>
          <p:nvPr>
            <p:ph type="sldNum" sz="quarter" idx="17"/>
          </p:nvPr>
        </p:nvSpPr>
        <p:spPr>
          <a:xfrm>
            <a:off x="9150927" y="6356350"/>
            <a:ext cx="2743200" cy="365125"/>
          </a:xfrm>
        </p:spPr>
        <p:txBody>
          <a:bodyPr/>
          <a:lstStyle/>
          <a:p>
            <a:fld id="{B98B1C1C-550C-4B65-8A7A-340A5B676331}" type="slidenum">
              <a:rPr lang="en-US" smtClean="0"/>
              <a:pPr/>
              <a:t>‹#›</a:t>
            </a:fld>
            <a:endParaRPr lang="en-US"/>
          </a:p>
        </p:txBody>
      </p:sp>
      <p:sp>
        <p:nvSpPr>
          <p:cNvPr id="13" name="Date Placeholder 12"/>
          <p:cNvSpPr>
            <a:spLocks noGrp="1"/>
          </p:cNvSpPr>
          <p:nvPr>
            <p:ph type="dt" sz="half" idx="18"/>
          </p:nvPr>
        </p:nvSpPr>
        <p:spPr/>
        <p:txBody>
          <a:bodyPr/>
          <a:lstStyle/>
          <a:p>
            <a:endParaRPr lang="en-US"/>
          </a:p>
        </p:txBody>
      </p:sp>
      <p:pic>
        <p:nvPicPr>
          <p:cNvPr id="3" name="Picture 2" descr="Shape, logo, company name&#10;&#10;AI-generated content may be incorrect.">
            <a:extLst>
              <a:ext uri="{FF2B5EF4-FFF2-40B4-BE49-F238E27FC236}">
                <a16:creationId xmlns:a16="http://schemas.microsoft.com/office/drawing/2014/main" id="{9595D7AB-6540-32A8-42D5-400C951E9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317" y="444463"/>
            <a:ext cx="2743206" cy="3657607"/>
          </a:xfrm>
          <a:prstGeom prst="rect">
            <a:avLst/>
          </a:prstGeom>
        </p:spPr>
      </p:pic>
    </p:spTree>
    <p:extLst>
      <p:ext uri="{BB962C8B-B14F-4D97-AF65-F5344CB8AC3E}">
        <p14:creationId xmlns:p14="http://schemas.microsoft.com/office/powerpoint/2010/main" val="2739311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A68BA0-5607-1075-BF4C-570DBD69655E}"/>
              </a:ext>
            </a:extLst>
          </p:cNvPr>
          <p:cNvSpPr>
            <a:spLocks noGrp="1"/>
          </p:cNvSpPr>
          <p:nvPr>
            <p:ph type="title"/>
          </p:nvPr>
        </p:nvSpPr>
        <p:spPr/>
        <p:txBody>
          <a:bodyPr/>
          <a:lstStyle>
            <a:lvl1pPr>
              <a:defRPr>
                <a:latin typeface="Calibri Light (Headings)"/>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2" name="Slide Number Placeholder 6">
            <a:extLst>
              <a:ext uri="{FF2B5EF4-FFF2-40B4-BE49-F238E27FC236}">
                <a16:creationId xmlns:a16="http://schemas.microsoft.com/office/drawing/2014/main" id="{25A67F9B-EA55-D229-0069-5241AF607EBE}"/>
              </a:ext>
            </a:extLst>
          </p:cNvPr>
          <p:cNvSpPr>
            <a:spLocks noGrp="1"/>
          </p:cNvSpPr>
          <p:nvPr>
            <p:ph type="sldNum" sz="quarter" idx="12"/>
          </p:nvPr>
        </p:nvSpPr>
        <p:spPr>
          <a:xfrm>
            <a:off x="11733942" y="6428196"/>
            <a:ext cx="398877" cy="365125"/>
          </a:xfrm>
        </p:spPr>
        <p:txBody>
          <a:bodyPr/>
          <a:lstStyle/>
          <a:p>
            <a:fld id="{196B4645-5BC2-4277-8518-9DBBB2372E95}" type="slidenum">
              <a:rPr lang="en-US" smtClean="0"/>
              <a:t>‹#›</a:t>
            </a:fld>
            <a:endParaRPr lang="en-US" dirty="0"/>
          </a:p>
        </p:txBody>
      </p:sp>
    </p:spTree>
    <p:extLst>
      <p:ext uri="{BB962C8B-B14F-4D97-AF65-F5344CB8AC3E}">
        <p14:creationId xmlns:p14="http://schemas.microsoft.com/office/powerpoint/2010/main" val="226786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1" i="1">
                <a:solidFill>
                  <a:schemeClr val="tx1"/>
                </a:solidFill>
              </a:defRPr>
            </a:lvl1pPr>
          </a:lstStyle>
          <a:p>
            <a:r>
              <a:rPr lang="en-US"/>
              <a:t>#</a:t>
            </a:r>
            <a:r>
              <a:rPr lang="en-US" err="1"/>
              <a:t>SpaceStartsHere</a:t>
            </a:r>
            <a:endParaRPr lang="en-US"/>
          </a:p>
        </p:txBody>
      </p:sp>
      <p:sp>
        <p:nvSpPr>
          <p:cNvPr id="6" name="Slide Number Placeholder 5"/>
          <p:cNvSpPr>
            <a:spLocks noGrp="1"/>
          </p:cNvSpPr>
          <p:nvPr>
            <p:ph type="sldNum" sz="quarter" idx="12"/>
          </p:nvPr>
        </p:nvSpPr>
        <p:spPr/>
        <p:txBody>
          <a:bodyPr/>
          <a:lstStyle/>
          <a:p>
            <a:fld id="{B98B1C1C-550C-4B65-8A7A-340A5B676331}" type="slidenum">
              <a:rPr lang="en-US" smtClean="0"/>
              <a:t>‹#›</a:t>
            </a:fld>
            <a:endParaRPr lang="en-US"/>
          </a:p>
        </p:txBody>
      </p:sp>
      <p:sp>
        <p:nvSpPr>
          <p:cNvPr id="7" name="Title 1">
            <a:extLst>
              <a:ext uri="{FF2B5EF4-FFF2-40B4-BE49-F238E27FC236}">
                <a16:creationId xmlns:a16="http://schemas.microsoft.com/office/drawing/2014/main" id="{7C1F306A-93D9-B0D5-E5B1-1444D90697E3}"/>
              </a:ext>
            </a:extLst>
          </p:cNvPr>
          <p:cNvSpPr>
            <a:spLocks noGrp="1"/>
          </p:cNvSpPr>
          <p:nvPr>
            <p:ph type="title"/>
          </p:nvPr>
        </p:nvSpPr>
        <p:spPr>
          <a:xfrm>
            <a:off x="4876800" y="97358"/>
            <a:ext cx="6975425" cy="791475"/>
          </a:xfrm>
        </p:spPr>
        <p:txBody>
          <a:bodyPr>
            <a:normAutofit/>
          </a:bodyPr>
          <a:lstStyle/>
          <a:p>
            <a:pPr algn="r"/>
            <a:endParaRPr lang="en-US"/>
          </a:p>
        </p:txBody>
      </p:sp>
    </p:spTree>
    <p:extLst>
      <p:ext uri="{BB962C8B-B14F-4D97-AF65-F5344CB8AC3E}">
        <p14:creationId xmlns:p14="http://schemas.microsoft.com/office/powerpoint/2010/main" val="130803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B1C1C-550C-4B65-8A7A-340A5B676331}" type="slidenum">
              <a:rPr lang="en-US" smtClean="0"/>
              <a:t>‹#›</a:t>
            </a:fld>
            <a:endParaRPr lang="en-US"/>
          </a:p>
        </p:txBody>
      </p:sp>
      <p:sp>
        <p:nvSpPr>
          <p:cNvPr id="7" name="TextBox 6"/>
          <p:cNvSpPr txBox="1"/>
          <p:nvPr userDrawn="1"/>
        </p:nvSpPr>
        <p:spPr>
          <a:xfrm>
            <a:off x="0" y="6383383"/>
            <a:ext cx="12188952" cy="253916"/>
          </a:xfrm>
          <a:prstGeom prst="rect">
            <a:avLst/>
          </a:prstGeom>
          <a:noFill/>
        </p:spPr>
        <p:txBody>
          <a:bodyPr wrap="square" rtlCol="0">
            <a:spAutoFit/>
          </a:bodyPr>
          <a:lstStyle/>
          <a:p>
            <a:pPr algn="ctr"/>
            <a:r>
              <a:rPr lang="en-US" sz="1050">
                <a:latin typeface="Arial" panose="020B0604020202020204" pitchFamily="34" charset="0"/>
                <a:cs typeface="Arial" panose="020B0604020202020204" pitchFamily="34" charset="0"/>
              </a:rPr>
              <a:t>Semper</a:t>
            </a:r>
            <a:r>
              <a:rPr lang="en-US" sz="1050" baseline="0">
                <a:latin typeface="Arial" panose="020B0604020202020204" pitchFamily="34" charset="0"/>
                <a:cs typeface="Arial" panose="020B0604020202020204" pitchFamily="34" charset="0"/>
              </a:rPr>
              <a:t> Supra</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62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B1C1C-550C-4B65-8A7A-340A5B676331}" type="slidenum">
              <a:rPr lang="en-US" smtClean="0"/>
              <a:t>‹#›</a:t>
            </a:fld>
            <a:endParaRPr lang="en-US"/>
          </a:p>
        </p:txBody>
      </p:sp>
      <p:sp>
        <p:nvSpPr>
          <p:cNvPr id="8" name="TextBox 7"/>
          <p:cNvSpPr txBox="1"/>
          <p:nvPr userDrawn="1"/>
        </p:nvSpPr>
        <p:spPr>
          <a:xfrm>
            <a:off x="0" y="6383383"/>
            <a:ext cx="12188952" cy="253916"/>
          </a:xfrm>
          <a:prstGeom prst="rect">
            <a:avLst/>
          </a:prstGeom>
          <a:noFill/>
        </p:spPr>
        <p:txBody>
          <a:bodyPr wrap="square" rtlCol="0">
            <a:spAutoFit/>
          </a:bodyPr>
          <a:lstStyle/>
          <a:p>
            <a:pPr algn="ctr"/>
            <a:r>
              <a:rPr lang="en-US" sz="1050">
                <a:latin typeface="Arial" panose="020B0604020202020204" pitchFamily="34" charset="0"/>
                <a:cs typeface="Arial" panose="020B0604020202020204" pitchFamily="34" charset="0"/>
              </a:rPr>
              <a:t>Semper</a:t>
            </a:r>
            <a:r>
              <a:rPr lang="en-US" sz="1050" baseline="0">
                <a:latin typeface="Arial" panose="020B0604020202020204" pitchFamily="34" charset="0"/>
                <a:cs typeface="Arial" panose="020B0604020202020204" pitchFamily="34" charset="0"/>
              </a:rPr>
              <a:t> Supra</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50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B1C1C-550C-4B65-8A7A-340A5B676331}" type="slidenum">
              <a:rPr lang="en-US" smtClean="0"/>
              <a:t>‹#›</a:t>
            </a:fld>
            <a:endParaRPr lang="en-US"/>
          </a:p>
        </p:txBody>
      </p:sp>
      <p:sp>
        <p:nvSpPr>
          <p:cNvPr id="10" name="TextBox 9"/>
          <p:cNvSpPr txBox="1"/>
          <p:nvPr userDrawn="1"/>
        </p:nvSpPr>
        <p:spPr>
          <a:xfrm>
            <a:off x="0" y="6383383"/>
            <a:ext cx="12188952" cy="253916"/>
          </a:xfrm>
          <a:prstGeom prst="rect">
            <a:avLst/>
          </a:prstGeom>
          <a:noFill/>
        </p:spPr>
        <p:txBody>
          <a:bodyPr wrap="square" rtlCol="0">
            <a:spAutoFit/>
          </a:bodyPr>
          <a:lstStyle/>
          <a:p>
            <a:pPr algn="ctr"/>
            <a:r>
              <a:rPr lang="en-US" sz="1050">
                <a:latin typeface="Arial" panose="020B0604020202020204" pitchFamily="34" charset="0"/>
                <a:cs typeface="Arial" panose="020B0604020202020204" pitchFamily="34" charset="0"/>
              </a:rPr>
              <a:t>Semper</a:t>
            </a:r>
            <a:r>
              <a:rPr lang="en-US" sz="1050" baseline="0">
                <a:latin typeface="Arial" panose="020B0604020202020204" pitchFamily="34" charset="0"/>
                <a:cs typeface="Arial" panose="020B0604020202020204" pitchFamily="34" charset="0"/>
              </a:rPr>
              <a:t> Supra</a:t>
            </a: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10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28746" y="-259129"/>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B1C1C-550C-4B65-8A7A-340A5B676331}" type="slidenum">
              <a:rPr lang="en-US" smtClean="0"/>
              <a:t>‹#›</a:t>
            </a:fld>
            <a:endParaRPr lang="en-US"/>
          </a:p>
        </p:txBody>
      </p:sp>
    </p:spTree>
    <p:extLst>
      <p:ext uri="{BB962C8B-B14F-4D97-AF65-F5344CB8AC3E}">
        <p14:creationId xmlns:p14="http://schemas.microsoft.com/office/powerpoint/2010/main" val="19435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B1C1C-550C-4B65-8A7A-340A5B676331}" type="slidenum">
              <a:rPr lang="en-US" smtClean="0"/>
              <a:t>‹#›</a:t>
            </a:fld>
            <a:endParaRPr lang="en-US"/>
          </a:p>
        </p:txBody>
      </p:sp>
      <p:sp>
        <p:nvSpPr>
          <p:cNvPr id="5" name="TextBox 4"/>
          <p:cNvSpPr txBox="1"/>
          <p:nvPr userDrawn="1"/>
        </p:nvSpPr>
        <p:spPr>
          <a:xfrm>
            <a:off x="0" y="6383384"/>
            <a:ext cx="12188952" cy="213585"/>
          </a:xfrm>
          <a:prstGeom prst="rect">
            <a:avLst/>
          </a:prstGeom>
          <a:noFill/>
        </p:spPr>
        <p:txBody>
          <a:bodyPr wrap="square" rtlCol="0">
            <a:spAutoFit/>
          </a:bodyPr>
          <a:lstStyle/>
          <a:p>
            <a:pPr algn="ctr"/>
            <a:r>
              <a:rPr lang="en-US" sz="788"/>
              <a:t>Semper</a:t>
            </a:r>
            <a:r>
              <a:rPr lang="en-US" sz="788" baseline="0"/>
              <a:t> Supra</a:t>
            </a:r>
            <a:endParaRPr lang="en-US" sz="788"/>
          </a:p>
        </p:txBody>
      </p:sp>
    </p:spTree>
    <p:extLst>
      <p:ext uri="{BB962C8B-B14F-4D97-AF65-F5344CB8AC3E}">
        <p14:creationId xmlns:p14="http://schemas.microsoft.com/office/powerpoint/2010/main" val="246735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B1C1C-550C-4B65-8A7A-340A5B676331}" type="slidenum">
              <a:rPr lang="en-US" smtClean="0"/>
              <a:t>‹#›</a:t>
            </a:fld>
            <a:endParaRPr lang="en-US"/>
          </a:p>
        </p:txBody>
      </p:sp>
      <p:sp>
        <p:nvSpPr>
          <p:cNvPr id="5" name="TextBox 4"/>
          <p:cNvSpPr txBox="1"/>
          <p:nvPr userDrawn="1"/>
        </p:nvSpPr>
        <p:spPr>
          <a:xfrm>
            <a:off x="0" y="6383384"/>
            <a:ext cx="12188952" cy="213585"/>
          </a:xfrm>
          <a:prstGeom prst="rect">
            <a:avLst/>
          </a:prstGeom>
          <a:noFill/>
        </p:spPr>
        <p:txBody>
          <a:bodyPr wrap="square" rtlCol="0">
            <a:spAutoFit/>
          </a:bodyPr>
          <a:lstStyle/>
          <a:p>
            <a:pPr algn="ctr"/>
            <a:r>
              <a:rPr lang="en-US" sz="788"/>
              <a:t>Semper</a:t>
            </a:r>
            <a:r>
              <a:rPr lang="en-US" sz="788" baseline="0"/>
              <a:t> Supra</a:t>
            </a:r>
            <a:endParaRPr lang="en-US" sz="788"/>
          </a:p>
        </p:txBody>
      </p:sp>
    </p:spTree>
    <p:extLst>
      <p:ext uri="{BB962C8B-B14F-4D97-AF65-F5344CB8AC3E}">
        <p14:creationId xmlns:p14="http://schemas.microsoft.com/office/powerpoint/2010/main" val="39258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B1C1C-550C-4B65-8A7A-340A5B676331}" type="slidenum">
              <a:rPr lang="en-US" smtClean="0"/>
              <a:t>‹#›</a:t>
            </a:fld>
            <a:endParaRPr lang="en-US"/>
          </a:p>
        </p:txBody>
      </p:sp>
      <p:sp>
        <p:nvSpPr>
          <p:cNvPr id="8" name="TextBox 7"/>
          <p:cNvSpPr txBox="1"/>
          <p:nvPr userDrawn="1"/>
        </p:nvSpPr>
        <p:spPr>
          <a:xfrm>
            <a:off x="0" y="6383384"/>
            <a:ext cx="12188952" cy="213585"/>
          </a:xfrm>
          <a:prstGeom prst="rect">
            <a:avLst/>
          </a:prstGeom>
          <a:noFill/>
        </p:spPr>
        <p:txBody>
          <a:bodyPr wrap="square" rtlCol="0">
            <a:spAutoFit/>
          </a:bodyPr>
          <a:lstStyle/>
          <a:p>
            <a:pPr algn="ctr"/>
            <a:r>
              <a:rPr lang="en-US" sz="788"/>
              <a:t>Semper</a:t>
            </a:r>
            <a:r>
              <a:rPr lang="en-US" sz="788" baseline="0"/>
              <a:t> Supra</a:t>
            </a:r>
            <a:endParaRPr lang="en-US" sz="788"/>
          </a:p>
        </p:txBody>
      </p:sp>
    </p:spTree>
    <p:extLst>
      <p:ext uri="{BB962C8B-B14F-4D97-AF65-F5344CB8AC3E}">
        <p14:creationId xmlns:p14="http://schemas.microsoft.com/office/powerpoint/2010/main" val="5066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B98B1C1C-550C-4B65-8A7A-340A5B676331}" type="slidenum">
              <a:rPr lang="en-US" smtClean="0"/>
              <a:pPr/>
              <a:t>‹#›</a:t>
            </a:fld>
            <a:endParaRPr lang="en-US"/>
          </a:p>
        </p:txBody>
      </p:sp>
      <p:pic>
        <p:nvPicPr>
          <p:cNvPr id="8" name="Picture 7">
            <a:extLst>
              <a:ext uri="{FF2B5EF4-FFF2-40B4-BE49-F238E27FC236}">
                <a16:creationId xmlns:a16="http://schemas.microsoft.com/office/drawing/2014/main" id="{62C5E6DA-A5DE-40BD-8510-D57165AD2AA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6200000">
            <a:off x="6020908" y="-5242484"/>
            <a:ext cx="119933" cy="12222255"/>
          </a:xfrm>
          <a:prstGeom prst="rect">
            <a:avLst/>
          </a:prstGeom>
        </p:spPr>
      </p:pic>
      <p:pic>
        <p:nvPicPr>
          <p:cNvPr id="10" name="Picture 9" descr="Shape, logo, company name&#10;&#10;AI-generated content may be incorrect.">
            <a:extLst>
              <a:ext uri="{FF2B5EF4-FFF2-40B4-BE49-F238E27FC236}">
                <a16:creationId xmlns:a16="http://schemas.microsoft.com/office/drawing/2014/main" id="{D36478A5-4C8D-4F23-0FF8-0CB1D1B4DD5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51767" y="185738"/>
            <a:ext cx="878541" cy="1171388"/>
          </a:xfrm>
          <a:prstGeom prst="rect">
            <a:avLst/>
          </a:prstGeom>
        </p:spPr>
      </p:pic>
    </p:spTree>
    <p:extLst>
      <p:ext uri="{BB962C8B-B14F-4D97-AF65-F5344CB8AC3E}">
        <p14:creationId xmlns:p14="http://schemas.microsoft.com/office/powerpoint/2010/main" val="6629461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BB9F0-A8AA-D193-9FDD-7868179B8D78}"/>
              </a:ext>
            </a:extLst>
          </p:cNvPr>
          <p:cNvSpPr>
            <a:spLocks noGrp="1"/>
          </p:cNvSpPr>
          <p:nvPr>
            <p:ph type="sldNum" sz="quarter" idx="12"/>
          </p:nvPr>
        </p:nvSpPr>
        <p:spPr/>
        <p:txBody>
          <a:bodyPr/>
          <a:lstStyle/>
          <a:p>
            <a:fld id="{B98B1C1C-550C-4B65-8A7A-340A5B676331}" type="slidenum">
              <a:rPr lang="en-US" smtClean="0"/>
              <a:t>1</a:t>
            </a:fld>
            <a:endParaRPr lang="en-US"/>
          </a:p>
        </p:txBody>
      </p:sp>
      <p:pic>
        <p:nvPicPr>
          <p:cNvPr id="3" name="Picture 6">
            <a:extLst>
              <a:ext uri="{FF2B5EF4-FFF2-40B4-BE49-F238E27FC236}">
                <a16:creationId xmlns:a16="http://schemas.microsoft.com/office/drawing/2014/main" id="{3EB613EE-FD31-4F8D-810E-B5908910A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1" y="1603"/>
            <a:ext cx="12317085" cy="69389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DAE1897-D88F-B5FB-6414-35A88487F638}"/>
              </a:ext>
            </a:extLst>
          </p:cNvPr>
          <p:cNvSpPr txBox="1">
            <a:spLocks/>
          </p:cNvSpPr>
          <p:nvPr/>
        </p:nvSpPr>
        <p:spPr>
          <a:xfrm>
            <a:off x="5325979" y="1909011"/>
            <a:ext cx="6027821" cy="231146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algn="r"/>
            <a:r>
              <a:rPr lang="en-US" sz="3200" kern="100" dirty="0">
                <a:latin typeface="Calibri" panose="020F0502020204030204" pitchFamily="34" charset="0"/>
                <a:ea typeface="Calibri" panose="020F0502020204030204" pitchFamily="34" charset="0"/>
                <a:cs typeface="Calibri" panose="020F0502020204030204" pitchFamily="34" charset="0"/>
              </a:rPr>
              <a:t>Spaceport of the Future Infrastructure (</a:t>
            </a:r>
            <a:r>
              <a:rPr lang="en-US" sz="3200" kern="100" dirty="0" err="1">
                <a:latin typeface="Calibri" panose="020F0502020204030204" pitchFamily="34" charset="0"/>
                <a:ea typeface="Calibri" panose="020F0502020204030204" pitchFamily="34" charset="0"/>
                <a:cs typeface="Calibri" panose="020F0502020204030204" pitchFamily="34" charset="0"/>
              </a:rPr>
              <a:t>SPotFi</a:t>
            </a:r>
            <a:r>
              <a:rPr lang="en-US" sz="3200" kern="100" dirty="0">
                <a:latin typeface="Calibri" panose="020F0502020204030204" pitchFamily="34" charset="0"/>
                <a:ea typeface="Calibri" panose="020F0502020204030204" pitchFamily="34" charset="0"/>
                <a:cs typeface="Calibri" panose="020F0502020204030204" pitchFamily="34" charset="0"/>
              </a:rPr>
              <a:t>)</a:t>
            </a:r>
            <a:br>
              <a:rPr lang="en-US" sz="3200" kern="100" dirty="0">
                <a:latin typeface="Calibri" panose="020F0502020204030204" pitchFamily="34" charset="0"/>
                <a:ea typeface="Calibri" panose="020F0502020204030204" pitchFamily="34" charset="0"/>
                <a:cs typeface="Calibri" panose="020F0502020204030204" pitchFamily="34" charset="0"/>
              </a:rPr>
            </a:br>
            <a:r>
              <a:rPr lang="en-US" sz="3200" kern="100" dirty="0">
                <a:latin typeface="Calibri" panose="020F0502020204030204" pitchFamily="34" charset="0"/>
                <a:ea typeface="Calibri" panose="020F0502020204030204" pitchFamily="34" charset="0"/>
                <a:cs typeface="Calibri" panose="020F0502020204030204" pitchFamily="34" charset="0"/>
              </a:rPr>
              <a:t>2026 Program</a:t>
            </a:r>
            <a:endParaRPr lang="en-US" sz="3200" b="1" cap="small" dirty="0">
              <a:solidFill>
                <a:srgbClr val="F9BF3C"/>
              </a:solidFill>
              <a:latin typeface="Trebuchet MS"/>
              <a:cs typeface="Arial"/>
            </a:endParaRPr>
          </a:p>
        </p:txBody>
      </p:sp>
      <p:pic>
        <p:nvPicPr>
          <p:cNvPr id="7" name="Picture 6" descr="Shape, logo, company name&#10;&#10;AI-generated content may be incorrect.">
            <a:extLst>
              <a:ext uri="{FF2B5EF4-FFF2-40B4-BE49-F238E27FC236}">
                <a16:creationId xmlns:a16="http://schemas.microsoft.com/office/drawing/2014/main" id="{1D6A1BB9-00A3-7B38-0C51-4322DB2C7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37" y="793746"/>
            <a:ext cx="3543304" cy="4724404"/>
          </a:xfrm>
          <a:prstGeom prst="rect">
            <a:avLst/>
          </a:prstGeom>
        </p:spPr>
      </p:pic>
      <p:sp>
        <p:nvSpPr>
          <p:cNvPr id="5" name="Date Placeholder 4">
            <a:extLst>
              <a:ext uri="{FF2B5EF4-FFF2-40B4-BE49-F238E27FC236}">
                <a16:creationId xmlns:a16="http://schemas.microsoft.com/office/drawing/2014/main" id="{EBBB2ADA-E09F-0051-95F6-121A7E0A8049}"/>
              </a:ext>
            </a:extLst>
          </p:cNvPr>
          <p:cNvSpPr>
            <a:spLocks noGrp="1"/>
          </p:cNvSpPr>
          <p:nvPr>
            <p:ph type="dt" sz="half" idx="10"/>
          </p:nvPr>
        </p:nvSpPr>
        <p:spPr>
          <a:xfrm>
            <a:off x="9158087" y="4323751"/>
            <a:ext cx="2743200" cy="365125"/>
          </a:xfrm>
        </p:spPr>
        <p:txBody>
          <a:bodyPr/>
          <a:lstStyle/>
          <a:p>
            <a:r>
              <a:rPr lang="en-US" sz="2000" b="1" dirty="0">
                <a:solidFill>
                  <a:schemeClr val="accent4"/>
                </a:solidFill>
              </a:rPr>
              <a:t>27 May 2026</a:t>
            </a:r>
            <a:endParaRPr lang="en-US" sz="1600" b="1" dirty="0">
              <a:solidFill>
                <a:schemeClr val="accent4"/>
              </a:solidFill>
            </a:endParaRPr>
          </a:p>
        </p:txBody>
      </p:sp>
    </p:spTree>
    <p:extLst>
      <p:ext uri="{BB962C8B-B14F-4D97-AF65-F5344CB8AC3E}">
        <p14:creationId xmlns:p14="http://schemas.microsoft.com/office/powerpoint/2010/main" val="73412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9DB7-D2CA-705F-9B7C-BD0D69EE800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F8C7EDB-716B-634A-CF72-C2F0BE0823D4}"/>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9EEB40CC-61BB-903E-2D04-91C33B91FF2E}"/>
              </a:ext>
            </a:extLst>
          </p:cNvPr>
          <p:cNvSpPr txBox="1">
            <a:spLocks/>
          </p:cNvSpPr>
          <p:nvPr/>
        </p:nvSpPr>
        <p:spPr>
          <a:xfrm>
            <a:off x="920877" y="151448"/>
            <a:ext cx="4625979"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t>OVERVIEW</a:t>
            </a: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2" name="TextBox 1">
            <a:extLst>
              <a:ext uri="{FF2B5EF4-FFF2-40B4-BE49-F238E27FC236}">
                <a16:creationId xmlns:a16="http://schemas.microsoft.com/office/drawing/2014/main" id="{B3B02F2F-D935-FA89-9BAD-F5A6E1241E81}"/>
              </a:ext>
            </a:extLst>
          </p:cNvPr>
          <p:cNvSpPr txBox="1"/>
          <p:nvPr/>
        </p:nvSpPr>
        <p:spPr>
          <a:xfrm>
            <a:off x="1549190" y="1466063"/>
            <a:ext cx="9499180" cy="1477328"/>
          </a:xfrm>
          <a:prstGeom prst="rect">
            <a:avLst/>
          </a:prstGeom>
          <a:noFill/>
        </p:spPr>
        <p:txBody>
          <a:bodyPr wrap="square" rtlCol="0">
            <a:spAutoFit/>
          </a:bodyPr>
          <a:lstStyle/>
          <a:p>
            <a:r>
              <a:rPr lang="en-US" dirty="0"/>
              <a:t>Introduction</a:t>
            </a:r>
          </a:p>
          <a:p>
            <a:endParaRPr lang="en-US" dirty="0"/>
          </a:p>
          <a:p>
            <a:r>
              <a:rPr lang="en-US" dirty="0"/>
              <a:t>CCSFS FY26 Projects Overview</a:t>
            </a:r>
          </a:p>
          <a:p>
            <a:endParaRPr lang="en-US" dirty="0"/>
          </a:p>
          <a:p>
            <a:r>
              <a:rPr lang="en-US" dirty="0"/>
              <a:t>Questions</a:t>
            </a:r>
          </a:p>
        </p:txBody>
      </p:sp>
    </p:spTree>
    <p:extLst>
      <p:ext uri="{BB962C8B-B14F-4D97-AF65-F5344CB8AC3E}">
        <p14:creationId xmlns:p14="http://schemas.microsoft.com/office/powerpoint/2010/main" val="300226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246A-E255-3E9E-831E-529F12F90F0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065A11-8DB6-E072-0B14-CA2E0AEC0D3A}"/>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7F747CB3-668F-9359-E908-44371034DF0B}"/>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t>Meet the Team</a:t>
            </a: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3" name="TextBox 2">
            <a:extLst>
              <a:ext uri="{FF2B5EF4-FFF2-40B4-BE49-F238E27FC236}">
                <a16:creationId xmlns:a16="http://schemas.microsoft.com/office/drawing/2014/main" id="{29DBD5B4-C6F3-DAEB-2FDC-F47C0F063DC4}"/>
              </a:ext>
            </a:extLst>
          </p:cNvPr>
          <p:cNvSpPr txBox="1"/>
          <p:nvPr/>
        </p:nvSpPr>
        <p:spPr>
          <a:xfrm>
            <a:off x="1316736" y="1232970"/>
            <a:ext cx="7824978" cy="1631216"/>
          </a:xfrm>
          <a:prstGeom prst="rect">
            <a:avLst/>
          </a:prstGeom>
          <a:noFill/>
        </p:spPr>
        <p:txBody>
          <a:bodyPr wrap="square">
            <a:spAutoFit/>
          </a:bodyPr>
          <a:lstStyle/>
          <a:p>
            <a:pPr marL="342900" indent="-342900">
              <a:spcBef>
                <a:spcPts val="0"/>
              </a:spcBef>
              <a:buAutoNum type="arabicPeriod"/>
            </a:pPr>
            <a:r>
              <a:rPr lang="en-US" sz="2000" dirty="0">
                <a:latin typeface="+mn-lt"/>
              </a:rPr>
              <a:t>Contracting – 45 CONS</a:t>
            </a:r>
          </a:p>
          <a:p>
            <a:pPr>
              <a:spcBef>
                <a:spcPts val="0"/>
              </a:spcBef>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Program Manager - Chief, Cape Support Element, Jacob Laird</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ea typeface="Calibri"/>
                <a:cs typeface="Calibri"/>
              </a:rPr>
              <a:t>Project Managers – 45 CES CENM/CEZL/CEZR</a:t>
            </a:r>
          </a:p>
        </p:txBody>
      </p:sp>
    </p:spTree>
    <p:extLst>
      <p:ext uri="{BB962C8B-B14F-4D97-AF65-F5344CB8AC3E}">
        <p14:creationId xmlns:p14="http://schemas.microsoft.com/office/powerpoint/2010/main" val="316982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3F26E-E845-7BFE-F182-170199DA879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F4EB56-BD84-2B38-BC90-FF603AD38AA9}"/>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E07FAEAD-F050-5E80-46CE-A521A781A5B1}"/>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Projected Remaining FY26 Program</a:t>
            </a:r>
          </a:p>
        </p:txBody>
      </p:sp>
      <p:sp>
        <p:nvSpPr>
          <p:cNvPr id="2" name="TextBox 1">
            <a:extLst>
              <a:ext uri="{FF2B5EF4-FFF2-40B4-BE49-F238E27FC236}">
                <a16:creationId xmlns:a16="http://schemas.microsoft.com/office/drawing/2014/main" id="{CC8012BA-C5E9-16AC-5A56-164D159CF40D}"/>
              </a:ext>
            </a:extLst>
          </p:cNvPr>
          <p:cNvSpPr txBox="1"/>
          <p:nvPr/>
        </p:nvSpPr>
        <p:spPr>
          <a:xfrm>
            <a:off x="1417320" y="1344168"/>
            <a:ext cx="9253728" cy="4955203"/>
          </a:xfrm>
          <a:prstGeom prst="rect">
            <a:avLst/>
          </a:prstGeom>
          <a:noFill/>
        </p:spPr>
        <p:txBody>
          <a:bodyPr wrap="square" rtlCol="0">
            <a:spAutoFit/>
          </a:bodyPr>
          <a:lstStyle/>
          <a:p>
            <a:pPr marL="285750" indent="-285750">
              <a:buFont typeface="Arial" panose="020B0604020202020204" pitchFamily="34" charset="0"/>
              <a:buChar char="•"/>
            </a:pPr>
            <a:r>
              <a:rPr lang="en-US" sz="2000" dirty="0"/>
              <a:t>Facility Renovation – 6 Projects,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Electrical Distribution – 2 Projects,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Water/Wastewater – 2 Projects,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HVAC – 5 Projects, $5-10M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Paving – 2 Projects,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Demo – 2 Projects,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Projected Total: 19 Projects, $15-20M</a:t>
            </a:r>
          </a:p>
          <a:p>
            <a:endParaRPr lang="en-US" dirty="0"/>
          </a:p>
          <a:p>
            <a:endParaRPr lang="en-US" dirty="0"/>
          </a:p>
        </p:txBody>
      </p:sp>
    </p:spTree>
    <p:extLst>
      <p:ext uri="{BB962C8B-B14F-4D97-AF65-F5344CB8AC3E}">
        <p14:creationId xmlns:p14="http://schemas.microsoft.com/office/powerpoint/2010/main" val="336542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46151-0518-83B9-F6B3-C7FA4557007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247ADA-5D10-6791-CB37-4A5CE043D92E}"/>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730234D6-3672-8224-57DA-A76009BEFDEA}"/>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Past Projects</a:t>
            </a:r>
          </a:p>
        </p:txBody>
      </p:sp>
      <p:sp>
        <p:nvSpPr>
          <p:cNvPr id="2" name="TextBox 1">
            <a:extLst>
              <a:ext uri="{FF2B5EF4-FFF2-40B4-BE49-F238E27FC236}">
                <a16:creationId xmlns:a16="http://schemas.microsoft.com/office/drawing/2014/main" id="{1B2C9FAC-0D73-60E8-C4A0-756831140C3B}"/>
              </a:ext>
            </a:extLst>
          </p:cNvPr>
          <p:cNvSpPr txBox="1"/>
          <p:nvPr/>
        </p:nvSpPr>
        <p:spPr>
          <a:xfrm>
            <a:off x="1417320" y="1344168"/>
            <a:ext cx="9253728"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t>Repair by Replacement HVAC Package Units</a:t>
            </a:r>
          </a:p>
          <a:p>
            <a:pPr marL="742950" lvl="1" indent="-285750">
              <a:buFont typeface="Arial" panose="020B0604020202020204" pitchFamily="34" charset="0"/>
              <a:buChar char="•"/>
            </a:pPr>
            <a:r>
              <a:rPr lang="en-US" sz="2000" dirty="0"/>
              <a:t>Remove the existing HVAC system at the north side of facility and install a new package HVAC unit on the south side of the facility. Demo existing condenser, AHU and external lighting. Replace with same size units and tie ductwork into existing duct work.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Repair Parking Areas, Multiple</a:t>
            </a:r>
          </a:p>
          <a:p>
            <a:pPr marL="742950" lvl="1" indent="-285750">
              <a:buFont typeface="Arial" panose="020B0604020202020204" pitchFamily="34" charset="0"/>
              <a:buChar char="•"/>
            </a:pPr>
            <a:r>
              <a:rPr lang="en-US" sz="2000" dirty="0"/>
              <a:t>Repair all cracks and potholes as necessary.  Re-seal, then re-stripe parking areas to match existing.  Remove and dispose of existing wheel stops.  Repaint all bollards. There is a total of 155 parking spaces and 18 bollards. Mill and overlay secondary lot w/Asphalt, area is 3,300 SY. There is a total of 74 parking spaces.</a:t>
            </a:r>
          </a:p>
          <a:p>
            <a:endParaRPr lang="en-US" dirty="0"/>
          </a:p>
          <a:p>
            <a:endParaRPr lang="en-US" dirty="0"/>
          </a:p>
        </p:txBody>
      </p:sp>
    </p:spTree>
    <p:extLst>
      <p:ext uri="{BB962C8B-B14F-4D97-AF65-F5344CB8AC3E}">
        <p14:creationId xmlns:p14="http://schemas.microsoft.com/office/powerpoint/2010/main" val="35800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FC818-4651-1236-C125-D38BDDEA7AB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9F48C-676D-F15D-460E-ECE36A6632B7}"/>
              </a:ext>
            </a:extLst>
          </p:cNvPr>
          <p:cNvSpPr>
            <a:spLocks noGrp="1"/>
          </p:cNvSpPr>
          <p:nvPr>
            <p:ph type="sldNum" sz="quarter" idx="12"/>
          </p:nvPr>
        </p:nvSpPr>
        <p:spPr/>
        <p:txBody>
          <a:bodyPr/>
          <a:lstStyle/>
          <a:p>
            <a:fld id="{B98B1C1C-550C-4B65-8A7A-340A5B676331}" type="slidenum">
              <a:rPr lang="en-US" smtClean="0"/>
              <a:t>14</a:t>
            </a:fld>
            <a:endParaRPr lang="en-US"/>
          </a:p>
        </p:txBody>
      </p:sp>
      <p:pic>
        <p:nvPicPr>
          <p:cNvPr id="3" name="Picture 6">
            <a:extLst>
              <a:ext uri="{FF2B5EF4-FFF2-40B4-BE49-F238E27FC236}">
                <a16:creationId xmlns:a16="http://schemas.microsoft.com/office/drawing/2014/main" id="{7819809A-B469-7604-3B4E-E91C962AD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1" y="1603"/>
            <a:ext cx="12317085" cy="69389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6EBD3FE-FA37-B5B5-75FC-23D17F86837F}"/>
              </a:ext>
            </a:extLst>
          </p:cNvPr>
          <p:cNvSpPr txBox="1">
            <a:spLocks/>
          </p:cNvSpPr>
          <p:nvPr/>
        </p:nvSpPr>
        <p:spPr>
          <a:xfrm>
            <a:off x="5325979" y="1909011"/>
            <a:ext cx="6027821" cy="231146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algn="r"/>
            <a:r>
              <a:rPr lang="en-US" sz="3200" kern="100" dirty="0">
                <a:latin typeface="Calibri" panose="020F0502020204030204" pitchFamily="34" charset="0"/>
                <a:ea typeface="Calibri" panose="020F0502020204030204" pitchFamily="34" charset="0"/>
                <a:cs typeface="Calibri" panose="020F0502020204030204" pitchFamily="34" charset="0"/>
              </a:rPr>
              <a:t>CCSFS, PSFB, and AAAF</a:t>
            </a:r>
          </a:p>
          <a:p>
            <a:pPr algn="r"/>
            <a:r>
              <a:rPr lang="en-US" sz="3200" b="1" kern="100" cap="small" dirty="0">
                <a:solidFill>
                  <a:srgbClr val="F9BF3C"/>
                </a:solidFill>
                <a:latin typeface="Calibri" panose="020F0502020204030204" pitchFamily="34" charset="0"/>
                <a:ea typeface="Calibri" panose="020F0502020204030204" pitchFamily="34" charset="0"/>
                <a:cs typeface="Calibri" panose="020F0502020204030204" pitchFamily="34" charset="0"/>
              </a:rPr>
              <a:t>A&amp;E Services</a:t>
            </a:r>
            <a:endParaRPr lang="en-US" sz="3200" b="1" cap="small" dirty="0">
              <a:solidFill>
                <a:srgbClr val="F9BF3C"/>
              </a:solidFill>
              <a:latin typeface="Trebuchet MS"/>
              <a:cs typeface="Arial"/>
            </a:endParaRPr>
          </a:p>
        </p:txBody>
      </p:sp>
      <p:pic>
        <p:nvPicPr>
          <p:cNvPr id="7" name="Picture 6" descr="Shape, logo, company name&#10;&#10;AI-generated content may be incorrect.">
            <a:extLst>
              <a:ext uri="{FF2B5EF4-FFF2-40B4-BE49-F238E27FC236}">
                <a16:creationId xmlns:a16="http://schemas.microsoft.com/office/drawing/2014/main" id="{0DD003CD-070F-C7D8-7CE5-9460A4227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37" y="793746"/>
            <a:ext cx="3543304" cy="4724404"/>
          </a:xfrm>
          <a:prstGeom prst="rect">
            <a:avLst/>
          </a:prstGeom>
        </p:spPr>
      </p:pic>
      <p:sp>
        <p:nvSpPr>
          <p:cNvPr id="5" name="Date Placeholder 4">
            <a:extLst>
              <a:ext uri="{FF2B5EF4-FFF2-40B4-BE49-F238E27FC236}">
                <a16:creationId xmlns:a16="http://schemas.microsoft.com/office/drawing/2014/main" id="{3BD13E56-168A-CB74-AA9E-4A5A2D651F1C}"/>
              </a:ext>
            </a:extLst>
          </p:cNvPr>
          <p:cNvSpPr>
            <a:spLocks noGrp="1"/>
          </p:cNvSpPr>
          <p:nvPr>
            <p:ph type="dt" sz="half" idx="10"/>
          </p:nvPr>
        </p:nvSpPr>
        <p:spPr>
          <a:xfrm>
            <a:off x="9158087" y="4323751"/>
            <a:ext cx="2743200" cy="365125"/>
          </a:xfrm>
        </p:spPr>
        <p:txBody>
          <a:bodyPr/>
          <a:lstStyle/>
          <a:p>
            <a:r>
              <a:rPr lang="en-US" sz="2000" b="1" dirty="0">
                <a:solidFill>
                  <a:schemeClr val="accent4"/>
                </a:solidFill>
              </a:rPr>
              <a:t>27 May 2026</a:t>
            </a:r>
            <a:endParaRPr lang="en-US" sz="1600" b="1" dirty="0">
              <a:solidFill>
                <a:schemeClr val="accent4"/>
              </a:solidFill>
            </a:endParaRPr>
          </a:p>
        </p:txBody>
      </p:sp>
    </p:spTree>
    <p:extLst>
      <p:ext uri="{BB962C8B-B14F-4D97-AF65-F5344CB8AC3E}">
        <p14:creationId xmlns:p14="http://schemas.microsoft.com/office/powerpoint/2010/main" val="319992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AFD2-3EF5-030F-8B17-58C603C64E2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65D92A-777E-5BEF-9E21-C020F15B5672}"/>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F5D3C652-9970-8236-8848-1B4D8879D87A}"/>
              </a:ext>
            </a:extLst>
          </p:cNvPr>
          <p:cNvSpPr txBox="1">
            <a:spLocks/>
          </p:cNvSpPr>
          <p:nvPr/>
        </p:nvSpPr>
        <p:spPr>
          <a:xfrm>
            <a:off x="920877" y="151448"/>
            <a:ext cx="4625979"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t>OVERVIEW</a:t>
            </a: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2" name="TextBox 1">
            <a:extLst>
              <a:ext uri="{FF2B5EF4-FFF2-40B4-BE49-F238E27FC236}">
                <a16:creationId xmlns:a16="http://schemas.microsoft.com/office/drawing/2014/main" id="{023BB44B-6B07-FFCA-8436-BE8786DA7831}"/>
              </a:ext>
            </a:extLst>
          </p:cNvPr>
          <p:cNvSpPr txBox="1"/>
          <p:nvPr/>
        </p:nvSpPr>
        <p:spPr>
          <a:xfrm>
            <a:off x="1549190" y="1466063"/>
            <a:ext cx="9499180" cy="1477328"/>
          </a:xfrm>
          <a:prstGeom prst="rect">
            <a:avLst/>
          </a:prstGeom>
          <a:noFill/>
        </p:spPr>
        <p:txBody>
          <a:bodyPr wrap="square" rtlCol="0">
            <a:spAutoFit/>
          </a:bodyPr>
          <a:lstStyle/>
          <a:p>
            <a:r>
              <a:rPr lang="en-US" dirty="0"/>
              <a:t>Introduction</a:t>
            </a:r>
          </a:p>
          <a:p>
            <a:endParaRPr lang="en-US" dirty="0"/>
          </a:p>
          <a:p>
            <a:r>
              <a:rPr lang="en-US" dirty="0"/>
              <a:t>Targeted Capabilities</a:t>
            </a:r>
          </a:p>
          <a:p>
            <a:endParaRPr lang="en-US" dirty="0"/>
          </a:p>
          <a:p>
            <a:r>
              <a:rPr lang="en-US" dirty="0"/>
              <a:t>Questions</a:t>
            </a:r>
          </a:p>
        </p:txBody>
      </p:sp>
    </p:spTree>
    <p:extLst>
      <p:ext uri="{BB962C8B-B14F-4D97-AF65-F5344CB8AC3E}">
        <p14:creationId xmlns:p14="http://schemas.microsoft.com/office/powerpoint/2010/main" val="389698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5E6D-FB77-A976-B2A1-24F9131ED1F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506D83-05A5-4845-147E-AA30145272E8}"/>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947983B7-928F-484B-D706-5861DD8B0AE0}"/>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t>Meet the Team</a:t>
            </a: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3" name="TextBox 2">
            <a:extLst>
              <a:ext uri="{FF2B5EF4-FFF2-40B4-BE49-F238E27FC236}">
                <a16:creationId xmlns:a16="http://schemas.microsoft.com/office/drawing/2014/main" id="{44D6E2AB-23E6-464E-D50A-A33CEBC55B73}"/>
              </a:ext>
            </a:extLst>
          </p:cNvPr>
          <p:cNvSpPr txBox="1"/>
          <p:nvPr/>
        </p:nvSpPr>
        <p:spPr>
          <a:xfrm>
            <a:off x="1316736" y="1232970"/>
            <a:ext cx="7824978" cy="2246769"/>
          </a:xfrm>
          <a:prstGeom prst="rect">
            <a:avLst/>
          </a:prstGeom>
          <a:noFill/>
        </p:spPr>
        <p:txBody>
          <a:bodyPr wrap="square">
            <a:spAutoFit/>
          </a:bodyPr>
          <a:lstStyle/>
          <a:p>
            <a:pPr marL="342900" indent="-342900">
              <a:spcBef>
                <a:spcPts val="0"/>
              </a:spcBef>
              <a:buAutoNum type="arabicPeriod"/>
            </a:pPr>
            <a:r>
              <a:rPr lang="en-US" sz="2000" dirty="0">
                <a:latin typeface="+mn-lt"/>
              </a:rPr>
              <a:t>Contracting – 45 CONS, Patricia Bates and Gina Russell</a:t>
            </a:r>
          </a:p>
          <a:p>
            <a:pPr>
              <a:spcBef>
                <a:spcPts val="0"/>
              </a:spcBef>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Program Manager - Chief, Cape Support Element, Jacob Laird</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COR – 45 CES CENM, Nelly Walker</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ea typeface="Calibri"/>
                <a:cs typeface="Calibri"/>
              </a:rPr>
              <a:t>Project Managers – 45 CES</a:t>
            </a:r>
          </a:p>
        </p:txBody>
      </p:sp>
    </p:spTree>
    <p:extLst>
      <p:ext uri="{BB962C8B-B14F-4D97-AF65-F5344CB8AC3E}">
        <p14:creationId xmlns:p14="http://schemas.microsoft.com/office/powerpoint/2010/main" val="262256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B347E-25E8-BCDE-F798-EA633D9ECB6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E6FA8D-E4F4-1D2B-0624-5D451F9466F6}"/>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93A054FC-56B2-C30D-8CFF-2D768E081668}"/>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Targeted Capabilities (Design)</a:t>
            </a:r>
          </a:p>
        </p:txBody>
      </p:sp>
      <p:sp>
        <p:nvSpPr>
          <p:cNvPr id="2" name="TextBox 1">
            <a:extLst>
              <a:ext uri="{FF2B5EF4-FFF2-40B4-BE49-F238E27FC236}">
                <a16:creationId xmlns:a16="http://schemas.microsoft.com/office/drawing/2014/main" id="{3725970E-BF39-E67A-D3E3-EFBA542077EF}"/>
              </a:ext>
            </a:extLst>
          </p:cNvPr>
          <p:cNvSpPr txBox="1"/>
          <p:nvPr/>
        </p:nvSpPr>
        <p:spPr>
          <a:xfrm>
            <a:off x="1417320" y="1344168"/>
            <a:ext cx="9253728" cy="3970318"/>
          </a:xfrm>
          <a:prstGeom prst="rect">
            <a:avLst/>
          </a:prstGeom>
          <a:noFill/>
        </p:spPr>
        <p:txBody>
          <a:bodyPr wrap="square" rtlCol="0">
            <a:spAutoFit/>
          </a:bodyPr>
          <a:lstStyle/>
          <a:p>
            <a:pPr marL="285750" indent="-285750">
              <a:buFont typeface="Arial" panose="020B0604020202020204" pitchFamily="34" charset="0"/>
              <a:buChar char="•"/>
            </a:pPr>
            <a:r>
              <a:rPr lang="en-US" dirty="0"/>
              <a:t>Program Management: End-to-end execution of 35-65 annual design task orders with robust cost, schedule, and quality controls.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Full-Lifecycle Engineering: Multidisciplinary design (Civil, Structural, MEP, Architectural, Fire Protection) from concept through final design.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Specialized Facilities: Expertise in unique military and aerospace requirements, including launch complexes, SCIFs, and advanced utility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Environmental Compliance: Comprehensive support for environmental impact analysis, permitting, and strict regulatory adherence.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Urgent Design/Build: Rapid-response construction execution and administration for mission-critical, time-sensitive projects.</a:t>
            </a:r>
          </a:p>
        </p:txBody>
      </p:sp>
    </p:spTree>
    <p:extLst>
      <p:ext uri="{BB962C8B-B14F-4D97-AF65-F5344CB8AC3E}">
        <p14:creationId xmlns:p14="http://schemas.microsoft.com/office/powerpoint/2010/main" val="208071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99F1-0F71-41AD-3EAD-7B254B44C6D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28823-675C-9BD3-DEC6-0D83D308DFE5}"/>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DF635617-B546-1423-C5A8-31DBD31D63EE}"/>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Targeted Capabilities (</a:t>
            </a:r>
            <a:r>
              <a:rPr lang="en-US" sz="4000" b="0" dirty="0">
                <a:solidFill>
                  <a:prstClr val="black"/>
                </a:solidFill>
                <a:latin typeface="Trebuchet MS (Headings)"/>
              </a:rPr>
              <a:t>Services</a:t>
            </a: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a:t>
            </a:r>
          </a:p>
        </p:txBody>
      </p:sp>
      <p:sp>
        <p:nvSpPr>
          <p:cNvPr id="2" name="TextBox 1">
            <a:extLst>
              <a:ext uri="{FF2B5EF4-FFF2-40B4-BE49-F238E27FC236}">
                <a16:creationId xmlns:a16="http://schemas.microsoft.com/office/drawing/2014/main" id="{D7287FCD-9004-DD98-7A7F-C34ED03700D7}"/>
              </a:ext>
            </a:extLst>
          </p:cNvPr>
          <p:cNvSpPr txBox="1"/>
          <p:nvPr/>
        </p:nvSpPr>
        <p:spPr>
          <a:xfrm>
            <a:off x="1417320" y="1344168"/>
            <a:ext cx="925372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Construction Management &amp; Inspection: Comprehensive on-site surveillance, quality assurance, and schedule/submittal management for a large portfolio of complex construction projects (valued over $55M).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 &amp; Project Management: Cradle-to-grave execution of SRM, MILCON, and energy projects, including DD Form 1391 development and systems administration (</a:t>
            </a:r>
            <a:r>
              <a:rPr lang="en-US" dirty="0" err="1"/>
              <a:t>NexGenIT</a:t>
            </a:r>
            <a:r>
              <a:rPr lang="en-US" dirty="0"/>
              <a:t>/BUILDER).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Specialized On-Site Support: Provision of restricted area escorting for secure sites, facility space utilization management, and rapid-response disaster damage assessments.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Energy Program Leadership: Full-lifecycle management of a $100M+ energy and water conservation portfolio, including Level 1 audits and ECO development.</a:t>
            </a:r>
          </a:p>
        </p:txBody>
      </p:sp>
    </p:spTree>
    <p:extLst>
      <p:ext uri="{BB962C8B-B14F-4D97-AF65-F5344CB8AC3E}">
        <p14:creationId xmlns:p14="http://schemas.microsoft.com/office/powerpoint/2010/main" val="426546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4FC2-56A5-9352-D64A-746DFA93F8E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A44F1B-A3F3-8ADB-4A3D-82335D4C2002}"/>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8CC6DE7A-2461-A166-DEF9-DB51FEBD27DE}"/>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Past Projects</a:t>
            </a:r>
          </a:p>
        </p:txBody>
      </p:sp>
      <p:sp>
        <p:nvSpPr>
          <p:cNvPr id="2" name="TextBox 1">
            <a:extLst>
              <a:ext uri="{FF2B5EF4-FFF2-40B4-BE49-F238E27FC236}">
                <a16:creationId xmlns:a16="http://schemas.microsoft.com/office/drawing/2014/main" id="{E9AC9227-A86C-3703-9FD1-03EC78BE8A1D}"/>
              </a:ext>
            </a:extLst>
          </p:cNvPr>
          <p:cNvSpPr txBox="1"/>
          <p:nvPr/>
        </p:nvSpPr>
        <p:spPr>
          <a:xfrm>
            <a:off x="1417320" y="1344168"/>
            <a:ext cx="9253728"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t>Replace Water Lines South Phillips Parkway</a:t>
            </a:r>
          </a:p>
          <a:p>
            <a:pPr marL="742950" lvl="1" indent="-285750">
              <a:buFont typeface="Arial" panose="020B0604020202020204" pitchFamily="34" charset="0"/>
              <a:buChar char="•"/>
            </a:pPr>
            <a:r>
              <a:rPr lang="en-US" sz="2000" dirty="0"/>
              <a:t>Repair approximately 7,500 linear feet of potable water lines in the South Phillips Pkwy area. Convert larger mains to fire water only. Add water meters as needed. Add new water line service as needed.</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Repair Optics Facility Hangar G</a:t>
            </a:r>
          </a:p>
          <a:p>
            <a:pPr marL="742950" lvl="1" indent="-285750">
              <a:buFont typeface="Arial" panose="020B0604020202020204" pitchFamily="34" charset="0"/>
              <a:buChar char="•"/>
            </a:pPr>
            <a:r>
              <a:rPr lang="en-US" sz="2000" dirty="0"/>
              <a:t>Renovate and upgrade Hangar G. Building is an approximately 3,252 square meter facility with approximately 2,137 square meter hangar bay, and 2-story office space with shops and associated administrative support areas. Facility repairs are to include remediation of lead paint and asbestos, replacement of hangar doors, replacement of windows and main doors as needed, renovation of the restrooms, repair/replacement of ceilings, replacement/upgrade of the HVAC system, replacement/upgrade of the lighting system, </a:t>
            </a:r>
            <a:r>
              <a:rPr lang="en-US" sz="2000"/>
              <a:t>replacement and</a:t>
            </a:r>
            <a:r>
              <a:rPr lang="en-US" sz="2000" dirty="0"/>
              <a:t> </a:t>
            </a:r>
            <a:r>
              <a:rPr lang="en-US" sz="2000"/>
              <a:t>upgrade </a:t>
            </a:r>
            <a:r>
              <a:rPr lang="en-US" sz="2000" dirty="0"/>
              <a:t>of the fire protection system, and installation of a new building fire alarm/mass notification system. </a:t>
            </a:r>
            <a:endParaRPr lang="en-US" dirty="0"/>
          </a:p>
          <a:p>
            <a:endParaRPr lang="en-US" dirty="0"/>
          </a:p>
        </p:txBody>
      </p:sp>
    </p:spTree>
    <p:extLst>
      <p:ext uri="{BB962C8B-B14F-4D97-AF65-F5344CB8AC3E}">
        <p14:creationId xmlns:p14="http://schemas.microsoft.com/office/powerpoint/2010/main" val="422397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1E5D-7957-0519-C3F3-3179DD3F231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16B3EB-ABA4-BA4A-8FBD-C3BB2E049DE0}"/>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765679C2-14CC-4ABE-A5CF-5F7099049BA1}"/>
              </a:ext>
            </a:extLst>
          </p:cNvPr>
          <p:cNvSpPr txBox="1">
            <a:spLocks/>
          </p:cNvSpPr>
          <p:nvPr/>
        </p:nvSpPr>
        <p:spPr>
          <a:xfrm>
            <a:off x="920877" y="151448"/>
            <a:ext cx="4625979"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t>OVERVIEW</a:t>
            </a: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2" name="TextBox 1">
            <a:extLst>
              <a:ext uri="{FF2B5EF4-FFF2-40B4-BE49-F238E27FC236}">
                <a16:creationId xmlns:a16="http://schemas.microsoft.com/office/drawing/2014/main" id="{E3F30DB2-DEB8-8E99-0CB8-9FDE3BA1331D}"/>
              </a:ext>
            </a:extLst>
          </p:cNvPr>
          <p:cNvSpPr txBox="1"/>
          <p:nvPr/>
        </p:nvSpPr>
        <p:spPr>
          <a:xfrm>
            <a:off x="1549190" y="1466063"/>
            <a:ext cx="9499180" cy="2585323"/>
          </a:xfrm>
          <a:prstGeom prst="rect">
            <a:avLst/>
          </a:prstGeom>
          <a:noFill/>
        </p:spPr>
        <p:txBody>
          <a:bodyPr wrap="square" rtlCol="0">
            <a:spAutoFit/>
          </a:bodyPr>
          <a:lstStyle/>
          <a:p>
            <a:r>
              <a:rPr lang="en-US" dirty="0"/>
              <a:t>Introduction</a:t>
            </a:r>
          </a:p>
          <a:p>
            <a:endParaRPr lang="en-US" dirty="0">
              <a:ea typeface="Calibri" panose="020F0502020204030204"/>
              <a:cs typeface="Calibri" panose="020F0502020204030204"/>
            </a:endParaRPr>
          </a:p>
          <a:p>
            <a:r>
              <a:rPr lang="en-US" dirty="0"/>
              <a:t>Spaceport of the Future Overview</a:t>
            </a:r>
          </a:p>
          <a:p>
            <a:endParaRPr lang="en-US" dirty="0"/>
          </a:p>
          <a:p>
            <a:r>
              <a:rPr lang="en-US" dirty="0" err="1"/>
              <a:t>SPotFi</a:t>
            </a:r>
            <a:r>
              <a:rPr lang="en-US" dirty="0"/>
              <a:t> Projects FY26</a:t>
            </a:r>
          </a:p>
          <a:p>
            <a:endParaRPr lang="en-US" dirty="0"/>
          </a:p>
          <a:p>
            <a:r>
              <a:rPr lang="en-US" dirty="0" err="1"/>
              <a:t>SPotFi</a:t>
            </a:r>
            <a:r>
              <a:rPr lang="en-US" dirty="0"/>
              <a:t> Projects MILCON</a:t>
            </a:r>
          </a:p>
          <a:p>
            <a:endParaRPr lang="en-US" dirty="0"/>
          </a:p>
          <a:p>
            <a:r>
              <a:rPr lang="en-US" dirty="0"/>
              <a:t>Questions</a:t>
            </a:r>
          </a:p>
        </p:txBody>
      </p:sp>
    </p:spTree>
    <p:extLst>
      <p:ext uri="{BB962C8B-B14F-4D97-AF65-F5344CB8AC3E}">
        <p14:creationId xmlns:p14="http://schemas.microsoft.com/office/powerpoint/2010/main" val="261582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DD80-9AC6-33DC-31B9-27CE283537A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4C9EF9-5816-8C7B-4267-67ECEE8E9407}"/>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F7C5DC39-1777-6371-C3D2-EE0D921F0789}"/>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t>Meet the Team</a:t>
            </a: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3" name="TextBox 2">
            <a:extLst>
              <a:ext uri="{FF2B5EF4-FFF2-40B4-BE49-F238E27FC236}">
                <a16:creationId xmlns:a16="http://schemas.microsoft.com/office/drawing/2014/main" id="{68786A8D-D390-137D-43BF-4AE371FFC96E}"/>
              </a:ext>
            </a:extLst>
          </p:cNvPr>
          <p:cNvSpPr txBox="1"/>
          <p:nvPr/>
        </p:nvSpPr>
        <p:spPr>
          <a:xfrm>
            <a:off x="1316736" y="1232970"/>
            <a:ext cx="7824978" cy="4093428"/>
          </a:xfrm>
          <a:prstGeom prst="rect">
            <a:avLst/>
          </a:prstGeom>
          <a:noFill/>
        </p:spPr>
        <p:txBody>
          <a:bodyPr wrap="square">
            <a:spAutoFit/>
          </a:bodyPr>
          <a:lstStyle/>
          <a:p>
            <a:pPr marL="342900" indent="-342900">
              <a:spcBef>
                <a:spcPts val="0"/>
              </a:spcBef>
              <a:buAutoNum type="arabicPeriod"/>
            </a:pPr>
            <a:r>
              <a:rPr lang="en-US" sz="2000" dirty="0">
                <a:latin typeface="+mn-lt"/>
              </a:rPr>
              <a:t>Contracting Officer - Heather Carino</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Spaceport of the Future Development Director – Andrew Duce</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Chief, Cape Support Element, 45 CES – Jacob Laird</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Spaceport of the Future Representative – Isabel Gray</a:t>
            </a:r>
          </a:p>
          <a:p>
            <a:pPr marL="342900" indent="-342900">
              <a:spcBef>
                <a:spcPts val="0"/>
              </a:spcBef>
              <a:buAutoNum type="arabicPeriod"/>
            </a:pPr>
            <a:endParaRPr lang="en-US" sz="2000" dirty="0">
              <a:ea typeface="Calibri"/>
              <a:cs typeface="Calibri"/>
            </a:endParaRPr>
          </a:p>
          <a:p>
            <a:pPr marL="342900" indent="-342900">
              <a:spcBef>
                <a:spcPts val="0"/>
              </a:spcBef>
              <a:buAutoNum type="arabicPeriod"/>
            </a:pPr>
            <a:r>
              <a:rPr lang="en-US" sz="2000" dirty="0">
                <a:latin typeface="+mn-lt"/>
                <a:ea typeface="Calibri"/>
                <a:cs typeface="Calibri"/>
              </a:rPr>
              <a:t>THANOS Contract Support</a:t>
            </a:r>
          </a:p>
          <a:p>
            <a:pPr marL="342900" indent="-342900">
              <a:spcBef>
                <a:spcPts val="0"/>
              </a:spcBef>
              <a:buAutoNum type="arabicPeriod"/>
            </a:pPr>
            <a:endParaRPr lang="en-US" sz="2000" dirty="0">
              <a:ea typeface="Calibri"/>
              <a:cs typeface="Calibri"/>
            </a:endParaRPr>
          </a:p>
          <a:p>
            <a:pPr lvl="1">
              <a:spcBef>
                <a:spcPts val="0"/>
              </a:spcBef>
            </a:pPr>
            <a:r>
              <a:rPr lang="en-US" sz="2000" dirty="0">
                <a:latin typeface="+mn-lt"/>
                <a:ea typeface="Calibri"/>
                <a:cs typeface="Calibri"/>
              </a:rPr>
              <a:t>Contract Specialists: David Rogers and Steven Darling</a:t>
            </a:r>
            <a:br>
              <a:rPr lang="en-US" sz="2000" dirty="0">
                <a:latin typeface="+mn-lt"/>
                <a:ea typeface="Calibri"/>
                <a:cs typeface="Calibri"/>
              </a:rPr>
            </a:br>
            <a:endParaRPr lang="en-US" sz="2000" dirty="0">
              <a:latin typeface="+mn-lt"/>
              <a:ea typeface="Calibri"/>
              <a:cs typeface="Calibri"/>
            </a:endParaRPr>
          </a:p>
          <a:p>
            <a:pPr lvl="1">
              <a:spcBef>
                <a:spcPts val="0"/>
              </a:spcBef>
            </a:pPr>
            <a:r>
              <a:rPr lang="en-US" sz="2000" dirty="0">
                <a:ea typeface="Calibri"/>
                <a:cs typeface="Calibri"/>
              </a:rPr>
              <a:t>Project Managers: David Cannon and Kevin Beasley</a:t>
            </a:r>
            <a:endParaRPr lang="en-US" sz="2000" dirty="0">
              <a:latin typeface="+mn-lt"/>
              <a:ea typeface="Calibri"/>
              <a:cs typeface="Calibri"/>
            </a:endParaRPr>
          </a:p>
        </p:txBody>
      </p:sp>
    </p:spTree>
    <p:extLst>
      <p:ext uri="{BB962C8B-B14F-4D97-AF65-F5344CB8AC3E}">
        <p14:creationId xmlns:p14="http://schemas.microsoft.com/office/powerpoint/2010/main" val="11381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5C70-7021-4943-A5F1-C380D829A4E1}"/>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AA3DAD-6FFF-E646-C99F-D81BAE60B056}"/>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99E88C28-F7E2-07BF-8A99-29DABFA736F6}"/>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lvl="0">
              <a:lnSpc>
                <a:spcPct val="100000"/>
              </a:lnSpc>
              <a:spcBef>
                <a:spcPts val="0"/>
              </a:spcBef>
              <a:defRPr/>
            </a:pPr>
            <a:r>
              <a:rPr lang="en-US" sz="4000" dirty="0">
                <a:solidFill>
                  <a:schemeClr val="tx2">
                    <a:lumMod val="50000"/>
                  </a:schemeClr>
                </a:solidFill>
                <a:cs typeface="Arial" panose="020B0604020202020204" pitchFamily="34" charset="0"/>
              </a:rPr>
              <a:t>Program Scope &amp; Intent</a:t>
            </a:r>
            <a:endParaRPr kumimoji="0" lang="en-US" sz="4000" b="0" u="none" strike="noStrike" kern="1200" cap="none" spc="0" normalizeH="0" baseline="0" noProof="0" dirty="0">
              <a:ln>
                <a:noFill/>
              </a:ln>
              <a:solidFill>
                <a:prstClr val="black"/>
              </a:solidFill>
              <a:effectLst/>
              <a:uLnTx/>
              <a:uFillTx/>
              <a:ea typeface="+mj-ea"/>
              <a:cs typeface="+mj-cs"/>
            </a:endParaRPr>
          </a:p>
        </p:txBody>
      </p:sp>
      <p:sp>
        <p:nvSpPr>
          <p:cNvPr id="3" name="TextBox 2">
            <a:extLst>
              <a:ext uri="{FF2B5EF4-FFF2-40B4-BE49-F238E27FC236}">
                <a16:creationId xmlns:a16="http://schemas.microsoft.com/office/drawing/2014/main" id="{94CA0B32-C080-0D2D-D14C-2D24A6EBC99D}"/>
              </a:ext>
            </a:extLst>
          </p:cNvPr>
          <p:cNvSpPr txBox="1"/>
          <p:nvPr/>
        </p:nvSpPr>
        <p:spPr>
          <a:xfrm>
            <a:off x="1545336" y="1183884"/>
            <a:ext cx="8970264" cy="4719241"/>
          </a:xfrm>
          <a:prstGeom prst="rect">
            <a:avLst/>
          </a:prstGeom>
          <a:noFill/>
        </p:spPr>
        <p:txBody>
          <a:bodyPr wrap="square">
            <a:spAutoFit/>
          </a:bodyPr>
          <a:lstStyle/>
          <a:p>
            <a:pPr>
              <a:lnSpc>
                <a:spcPct val="150000"/>
              </a:lnSpc>
            </a:pPr>
            <a:r>
              <a:rPr lang="en-US" sz="1600" b="0" dirty="0">
                <a:solidFill>
                  <a:schemeClr val="tx2">
                    <a:lumMod val="50000"/>
                  </a:schemeClr>
                </a:solidFill>
                <a:latin typeface="Calibri" panose="020F0502020204030204" pitchFamily="34" charset="0"/>
                <a:cs typeface="Calibri" panose="020F0502020204030204" pitchFamily="34" charset="0"/>
              </a:rPr>
              <a:t>The U.S. Space Force’s Range of the Future 2028 Strategic Intent identified the requirement to increase launch posture over the next 10 years. Infrastructure must be improved to meet this new requirement.</a:t>
            </a:r>
          </a:p>
          <a:p>
            <a:endParaRPr lang="en-US" dirty="0">
              <a:solidFill>
                <a:schemeClr val="tx2">
                  <a:lumMod val="50000"/>
                </a:schemeClr>
              </a:solidFill>
              <a:latin typeface="Calibri" panose="020F0502020204030204" pitchFamily="34" charset="0"/>
              <a:cs typeface="Calibri" panose="020F0502020204030204" pitchFamily="34" charset="0"/>
            </a:endParaRPr>
          </a:p>
          <a:p>
            <a:r>
              <a:rPr lang="en-US" dirty="0">
                <a:solidFill>
                  <a:schemeClr val="tx2">
                    <a:lumMod val="50000"/>
                  </a:schemeClr>
                </a:solidFill>
                <a:latin typeface="Calibri" panose="020F0502020204030204" pitchFamily="34" charset="0"/>
                <a:cs typeface="Calibri" panose="020F0502020204030204" pitchFamily="34" charset="0"/>
              </a:rPr>
              <a:t>Primary Goals:</a:t>
            </a:r>
            <a:endParaRPr lang="en-US" sz="500" b="0" dirty="0">
              <a:solidFill>
                <a:schemeClr val="tx2">
                  <a:lumMod val="50000"/>
                </a:schemeClr>
              </a:solidFill>
              <a:latin typeface="Calibri" panose="020F0502020204030204" pitchFamily="34" charset="0"/>
              <a:cs typeface="Calibri" panose="020F0502020204030204" pitchFamily="34" charset="0"/>
            </a:endParaRP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Range must be able to support launching EVERY day.</a:t>
            </a: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Range must be able to support multiple launches per day.</a:t>
            </a: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Range must eliminate all critical day restrictions.</a:t>
            </a: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Establish infrastructure redundancy and resiliency.</a:t>
            </a: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Reduce personnel impacts associated with launch and landing activities.</a:t>
            </a: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Quick execution projects by completing environmental planning upfront.</a:t>
            </a:r>
          </a:p>
          <a:p>
            <a:pPr marL="342900" lvl="1" indent="-342900"/>
            <a:endParaRPr lang="en-US" sz="2000" dirty="0">
              <a:solidFill>
                <a:schemeClr val="tx2">
                  <a:lumMod val="50000"/>
                </a:schemeClr>
              </a:solidFill>
              <a:latin typeface="Calibri" panose="020F0502020204030204" pitchFamily="34" charset="0"/>
              <a:cs typeface="Calibri" panose="020F0502020204030204" pitchFamily="34" charset="0"/>
            </a:endParaRPr>
          </a:p>
          <a:p>
            <a:pPr marL="342900" lvl="1" indent="-342900"/>
            <a:r>
              <a:rPr lang="en-US" sz="2000" dirty="0">
                <a:solidFill>
                  <a:schemeClr val="tx2">
                    <a:lumMod val="50000"/>
                  </a:schemeClr>
                </a:solidFill>
                <a:latin typeface="Calibri" panose="020F0502020204030204" pitchFamily="34" charset="0"/>
                <a:cs typeface="Calibri" panose="020F0502020204030204" pitchFamily="34" charset="0"/>
              </a:rPr>
              <a:t>Previous Completed for </a:t>
            </a:r>
            <a:r>
              <a:rPr lang="en-US" sz="2000" dirty="0" err="1">
                <a:solidFill>
                  <a:schemeClr val="tx2">
                    <a:lumMod val="50000"/>
                  </a:schemeClr>
                </a:solidFill>
                <a:latin typeface="Calibri" panose="020F0502020204030204" pitchFamily="34" charset="0"/>
                <a:cs typeface="Calibri" panose="020F0502020204030204" pitchFamily="34" charset="0"/>
              </a:rPr>
              <a:t>SPotFi</a:t>
            </a:r>
            <a:r>
              <a:rPr lang="en-US" sz="2000" dirty="0">
                <a:solidFill>
                  <a:schemeClr val="tx2">
                    <a:lumMod val="50000"/>
                  </a:schemeClr>
                </a:solidFill>
                <a:latin typeface="Calibri" panose="020F0502020204030204" pitchFamily="34" charset="0"/>
                <a:cs typeface="Calibri" panose="020F0502020204030204" pitchFamily="34" charset="0"/>
              </a:rPr>
              <a:t> Execution:</a:t>
            </a:r>
          </a:p>
          <a:p>
            <a:pPr marL="742950" lvl="1" indent="-285750">
              <a:spcBef>
                <a:spcPts val="200"/>
              </a:spcBef>
            </a:pPr>
            <a:r>
              <a:rPr lang="en-US" sz="1600" b="0" dirty="0">
                <a:solidFill>
                  <a:schemeClr val="tx2">
                    <a:lumMod val="50000"/>
                  </a:schemeClr>
                </a:solidFill>
                <a:latin typeface="Calibri" panose="020F0502020204030204" pitchFamily="34" charset="0"/>
                <a:cs typeface="Calibri" panose="020F0502020204030204" pitchFamily="34" charset="0"/>
              </a:rPr>
              <a:t>District Plans:  Cape Canaveral Space Force Station &amp; Patrick Space Force Base</a:t>
            </a:r>
          </a:p>
          <a:p>
            <a:pPr marL="742950" lvl="1" indent="-285750">
              <a:spcBef>
                <a:spcPts val="200"/>
              </a:spcBef>
              <a:buFont typeface="Wingdings" panose="05000000000000000000" pitchFamily="2" charset="2"/>
              <a:buChar char="§"/>
            </a:pPr>
            <a:r>
              <a:rPr lang="en-US" sz="1600" b="0" dirty="0">
                <a:solidFill>
                  <a:schemeClr val="tx2">
                    <a:lumMod val="50000"/>
                  </a:schemeClr>
                </a:solidFill>
                <a:latin typeface="Calibri" panose="020F0502020204030204" pitchFamily="34" charset="0"/>
                <a:cs typeface="Calibri" panose="020F0502020204030204" pitchFamily="34" charset="0"/>
              </a:rPr>
              <a:t>Infrastructure Roadmap (IR)</a:t>
            </a:r>
          </a:p>
          <a:p>
            <a:pPr marL="742950" lvl="1" indent="-285750">
              <a:spcBef>
                <a:spcPts val="200"/>
              </a:spcBef>
            </a:pPr>
            <a:r>
              <a:rPr lang="en-US" sz="1600" b="0" dirty="0">
                <a:solidFill>
                  <a:schemeClr val="tx2">
                    <a:lumMod val="50000"/>
                  </a:schemeClr>
                </a:solidFill>
                <a:latin typeface="Calibri" panose="020F0502020204030204" pitchFamily="34" charset="0"/>
                <a:cs typeface="Calibri" panose="020F0502020204030204" pitchFamily="34" charset="0"/>
              </a:rPr>
              <a:t>Environmental Assessments (EA): Cape Canaveral Space Force Station &amp; Patrick Space Force Base</a:t>
            </a:r>
          </a:p>
          <a:p>
            <a:pPr marL="742950" lvl="1" indent="-285750">
              <a:spcBef>
                <a:spcPts val="200"/>
              </a:spcBef>
            </a:pPr>
            <a:r>
              <a:rPr lang="en-US" altLang="en-US" sz="1600" b="0" dirty="0">
                <a:solidFill>
                  <a:schemeClr val="tx2">
                    <a:lumMod val="50000"/>
                  </a:schemeClr>
                </a:solidFill>
                <a:latin typeface="Calibri" panose="020F0502020204030204" pitchFamily="34" charset="0"/>
                <a:cs typeface="Calibri" panose="020F0502020204030204" pitchFamily="34" charset="0"/>
              </a:rPr>
              <a:t>Program Integration Team (PIT):  Stood up 20-person office to execute program</a:t>
            </a:r>
            <a:endParaRPr lang="en-US" altLang="en-US" sz="1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24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F3D58-786C-131E-ED1D-70A8F833519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31CCB8-F12B-80F4-892C-ED87EEA053E6}"/>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818F2ECA-F6F9-6295-087C-4F34BDA7CD76}"/>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pic>
        <p:nvPicPr>
          <p:cNvPr id="2" name="Content Placeholder 4">
            <a:extLst>
              <a:ext uri="{FF2B5EF4-FFF2-40B4-BE49-F238E27FC236}">
                <a16:creationId xmlns:a16="http://schemas.microsoft.com/office/drawing/2014/main" id="{DF5BF372-93FD-808E-AAAF-DDB6EC7B5E84}"/>
              </a:ext>
            </a:extLst>
          </p:cNvPr>
          <p:cNvPicPr>
            <a:picLocks noChangeAspect="1"/>
          </p:cNvPicPr>
          <p:nvPr/>
        </p:nvPicPr>
        <p:blipFill>
          <a:blip r:embed="rId3"/>
          <a:stretch>
            <a:fillRect/>
          </a:stretch>
        </p:blipFill>
        <p:spPr>
          <a:xfrm>
            <a:off x="1566672" y="0"/>
            <a:ext cx="10625328" cy="6859889"/>
          </a:xfrm>
          <a:prstGeom prst="rect">
            <a:avLst/>
          </a:prstGeom>
        </p:spPr>
      </p:pic>
    </p:spTree>
    <p:extLst>
      <p:ext uri="{BB962C8B-B14F-4D97-AF65-F5344CB8AC3E}">
        <p14:creationId xmlns:p14="http://schemas.microsoft.com/office/powerpoint/2010/main" val="260064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BD39-6291-486F-22DD-3774B591D62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92FA8A-5244-2B10-9297-50CFED5F1AAF}"/>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CC54539E-131C-1CF7-7768-A3CEB94D9BFD}"/>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Projected Remaining FY26 Program</a:t>
            </a:r>
          </a:p>
        </p:txBody>
      </p:sp>
      <p:sp>
        <p:nvSpPr>
          <p:cNvPr id="2" name="TextBox 1">
            <a:extLst>
              <a:ext uri="{FF2B5EF4-FFF2-40B4-BE49-F238E27FC236}">
                <a16:creationId xmlns:a16="http://schemas.microsoft.com/office/drawing/2014/main" id="{8744C7B0-B886-7039-C762-295A6715112B}"/>
              </a:ext>
            </a:extLst>
          </p:cNvPr>
          <p:cNvSpPr txBox="1"/>
          <p:nvPr/>
        </p:nvSpPr>
        <p:spPr>
          <a:xfrm>
            <a:off x="1417320" y="1344168"/>
            <a:ext cx="9253728" cy="4955203"/>
          </a:xfrm>
          <a:prstGeom prst="rect">
            <a:avLst/>
          </a:prstGeom>
          <a:noFill/>
        </p:spPr>
        <p:txBody>
          <a:bodyPr wrap="square" rtlCol="0">
            <a:spAutoFit/>
          </a:bodyPr>
          <a:lstStyle/>
          <a:p>
            <a:pPr marL="285750" indent="-285750">
              <a:buFont typeface="Arial" panose="020B0604020202020204" pitchFamily="34" charset="0"/>
              <a:buChar char="•"/>
            </a:pPr>
            <a:r>
              <a:rPr lang="en-US" sz="2000" dirty="0"/>
              <a:t>Facility Renovation – 3 Projects, $25-30M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Electrical Distribution – 8 Projects, $25-30M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Water/Wastewater – 2 Projects, $5-10M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HVAC – 1 Project, $5-10M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Paving – 2 Projects,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Demo – 1 Project, $1-5M</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Projected Total: 17 Projects, $70-80M</a:t>
            </a:r>
          </a:p>
          <a:p>
            <a:endParaRPr lang="en-US" dirty="0"/>
          </a:p>
          <a:p>
            <a:endParaRPr lang="en-US" dirty="0"/>
          </a:p>
        </p:txBody>
      </p:sp>
    </p:spTree>
    <p:extLst>
      <p:ext uri="{BB962C8B-B14F-4D97-AF65-F5344CB8AC3E}">
        <p14:creationId xmlns:p14="http://schemas.microsoft.com/office/powerpoint/2010/main" val="235502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4B98F-6F4A-C96C-A656-B7723E5080D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1D8183-C2AE-45EA-5375-0902F200D937}"/>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45A70BAE-872E-EECE-3989-1389DB9A84C1}"/>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Headings)"/>
                <a:ea typeface="+mj-ea"/>
                <a:cs typeface="+mj-cs"/>
              </a:rPr>
              <a:t>SPOTFI MILCON</a:t>
            </a:r>
          </a:p>
        </p:txBody>
      </p:sp>
      <p:sp>
        <p:nvSpPr>
          <p:cNvPr id="2" name="TextBox 1">
            <a:extLst>
              <a:ext uri="{FF2B5EF4-FFF2-40B4-BE49-F238E27FC236}">
                <a16:creationId xmlns:a16="http://schemas.microsoft.com/office/drawing/2014/main" id="{D691C962-EC24-F4C4-9E85-F03CF4556482}"/>
              </a:ext>
            </a:extLst>
          </p:cNvPr>
          <p:cNvSpPr txBox="1"/>
          <p:nvPr/>
        </p:nvSpPr>
        <p:spPr>
          <a:xfrm>
            <a:off x="1417320" y="1344168"/>
            <a:ext cx="9253728" cy="5078313"/>
          </a:xfrm>
          <a:prstGeom prst="rect">
            <a:avLst/>
          </a:prstGeom>
          <a:noFill/>
        </p:spPr>
        <p:txBody>
          <a:bodyPr wrap="square" rtlCol="0">
            <a:spAutoFit/>
          </a:bodyPr>
          <a:lstStyle/>
          <a:p>
            <a:pPr marL="285750" indent="-285750">
              <a:buFont typeface="Arial" panose="020B0604020202020204" pitchFamily="34" charset="0"/>
              <a:buChar char="•"/>
            </a:pPr>
            <a:r>
              <a:rPr lang="en-US" sz="2400" dirty="0"/>
              <a:t>Nearly $1B in MILCONs to be awarded over the next 36 Months!</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FY26: 3 Projects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FY27: 7 Projects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FY28: 6 Projects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FY29: 4 Projects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r>
              <a:rPr lang="en-US" sz="2400" dirty="0"/>
              <a:t>Projected Total: 20 MILCONs projected for awarded through 2029</a:t>
            </a:r>
          </a:p>
          <a:p>
            <a:endParaRPr lang="en-US" dirty="0"/>
          </a:p>
          <a:p>
            <a:endParaRPr lang="en-US" dirty="0"/>
          </a:p>
        </p:txBody>
      </p:sp>
    </p:spTree>
    <p:extLst>
      <p:ext uri="{BB962C8B-B14F-4D97-AF65-F5344CB8AC3E}">
        <p14:creationId xmlns:p14="http://schemas.microsoft.com/office/powerpoint/2010/main" val="373425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7083-B671-8E5E-16A2-69247195FAC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5586A9A-4017-5A91-FE29-D24FE358E459}"/>
              </a:ext>
            </a:extLst>
          </p:cNvPr>
          <p:cNvSpPr txBox="1">
            <a:spLocks/>
          </p:cNvSpPr>
          <p:nvPr/>
        </p:nvSpPr>
        <p:spPr>
          <a:xfrm>
            <a:off x="11780059" y="6492875"/>
            <a:ext cx="41194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6B4645-5BC2-4277-8518-9DBBB2372E95}" type="slidenum">
              <a:rPr kumimoji="0" lang="en-US" sz="1200" b="0" i="0" u="none" strike="noStrike" kern="1200" cap="none" spc="0" normalizeH="0" baseline="0" noProof="0" smtClean="0">
                <a:ln>
                  <a:noFill/>
                </a:ln>
                <a:solidFill>
                  <a:prstClr val="black">
                    <a:tint val="75000"/>
                  </a:prstClr>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Trebuchet MS"/>
              <a:ea typeface="+mn-ea"/>
              <a:cs typeface="+mn-cs"/>
            </a:endParaRPr>
          </a:p>
        </p:txBody>
      </p:sp>
      <p:sp>
        <p:nvSpPr>
          <p:cNvPr id="4" name="Title 1">
            <a:extLst>
              <a:ext uri="{FF2B5EF4-FFF2-40B4-BE49-F238E27FC236}">
                <a16:creationId xmlns:a16="http://schemas.microsoft.com/office/drawing/2014/main" id="{1ED3CB73-1B09-C3E0-D4E6-79438EE8A005}"/>
              </a:ext>
            </a:extLst>
          </p:cNvPr>
          <p:cNvSpPr txBox="1">
            <a:spLocks/>
          </p:cNvSpPr>
          <p:nvPr/>
        </p:nvSpPr>
        <p:spPr>
          <a:xfrm>
            <a:off x="920877" y="151448"/>
            <a:ext cx="11271123" cy="781240"/>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rebuchet MS (Headings)"/>
              <a:ea typeface="+mj-ea"/>
              <a:cs typeface="+mj-cs"/>
            </a:endParaRPr>
          </a:p>
        </p:txBody>
      </p:sp>
      <p:sp>
        <p:nvSpPr>
          <p:cNvPr id="2" name="TextBox 1">
            <a:extLst>
              <a:ext uri="{FF2B5EF4-FFF2-40B4-BE49-F238E27FC236}">
                <a16:creationId xmlns:a16="http://schemas.microsoft.com/office/drawing/2014/main" id="{0AA62570-CA64-55E0-B2A3-03579486CF20}"/>
              </a:ext>
            </a:extLst>
          </p:cNvPr>
          <p:cNvSpPr txBox="1"/>
          <p:nvPr/>
        </p:nvSpPr>
        <p:spPr>
          <a:xfrm>
            <a:off x="1417320" y="1344168"/>
            <a:ext cx="9253728" cy="646331"/>
          </a:xfrm>
          <a:prstGeom prst="rect">
            <a:avLst/>
          </a:prstGeom>
          <a:noFill/>
        </p:spPr>
        <p:txBody>
          <a:bodyPr wrap="square" rtlCol="0">
            <a:spAutoFit/>
          </a:bodyPr>
          <a:lstStyle/>
          <a:p>
            <a:endParaRPr lang="en-US" dirty="0"/>
          </a:p>
          <a:p>
            <a:endParaRPr lang="en-US" dirty="0"/>
          </a:p>
        </p:txBody>
      </p:sp>
      <p:pic>
        <p:nvPicPr>
          <p:cNvPr id="3" name="Picture 2">
            <a:extLst>
              <a:ext uri="{FF2B5EF4-FFF2-40B4-BE49-F238E27FC236}">
                <a16:creationId xmlns:a16="http://schemas.microsoft.com/office/drawing/2014/main" id="{6FE304EA-67AE-8CF4-F8DB-9488A2D32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387">
            <a:off x="4286243" y="4107861"/>
            <a:ext cx="4271369" cy="337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9D2338-C62C-173A-8B79-E2E855756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136" y="2754785"/>
            <a:ext cx="6653473" cy="6970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2E4A6B-A59A-5481-D52D-841F2E2DD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136" y="3465788"/>
            <a:ext cx="892446" cy="4432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64452584-E690-9411-F96E-AF55850BBA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02545">
            <a:off x="2933565" y="3920053"/>
            <a:ext cx="1138717" cy="400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A30366A0-AAF9-7D97-D396-EDC89A6CC1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379952">
            <a:off x="3995059" y="3341587"/>
            <a:ext cx="4548592" cy="7906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F8CDF69D-FE82-E66D-9EBA-B45F84C373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4043" y="3972068"/>
            <a:ext cx="1037037" cy="441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412C8588-D673-A19B-9ADE-7299EDB73A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8911" y="3363147"/>
            <a:ext cx="995969" cy="32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59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6C5D-A510-949E-64C2-8034C514D1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52EC54-3D7E-3B58-D07F-B26D19A87D4A}"/>
              </a:ext>
            </a:extLst>
          </p:cNvPr>
          <p:cNvSpPr>
            <a:spLocks noGrp="1"/>
          </p:cNvSpPr>
          <p:nvPr>
            <p:ph type="sldNum" sz="quarter" idx="12"/>
          </p:nvPr>
        </p:nvSpPr>
        <p:spPr/>
        <p:txBody>
          <a:bodyPr/>
          <a:lstStyle/>
          <a:p>
            <a:fld id="{B98B1C1C-550C-4B65-8A7A-340A5B676331}" type="slidenum">
              <a:rPr lang="en-US" smtClean="0"/>
              <a:t>9</a:t>
            </a:fld>
            <a:endParaRPr lang="en-US"/>
          </a:p>
        </p:txBody>
      </p:sp>
      <p:pic>
        <p:nvPicPr>
          <p:cNvPr id="3" name="Picture 6">
            <a:extLst>
              <a:ext uri="{FF2B5EF4-FFF2-40B4-BE49-F238E27FC236}">
                <a16:creationId xmlns:a16="http://schemas.microsoft.com/office/drawing/2014/main" id="{2B45154A-0E13-1938-4D28-36457B8A4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1" y="1603"/>
            <a:ext cx="12317085" cy="69389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64D4C9E-78E8-F057-CDD1-063CBA64AFA5}"/>
              </a:ext>
            </a:extLst>
          </p:cNvPr>
          <p:cNvSpPr txBox="1">
            <a:spLocks/>
          </p:cNvSpPr>
          <p:nvPr/>
        </p:nvSpPr>
        <p:spPr>
          <a:xfrm>
            <a:off x="5325979" y="1909011"/>
            <a:ext cx="6027821" cy="231146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algn="r"/>
            <a:r>
              <a:rPr lang="en-US" sz="3200" kern="100" dirty="0">
                <a:latin typeface="Calibri" panose="020F0502020204030204" pitchFamily="34" charset="0"/>
                <a:ea typeface="Calibri" panose="020F0502020204030204" pitchFamily="34" charset="0"/>
                <a:cs typeface="Calibri" panose="020F0502020204030204" pitchFamily="34" charset="0"/>
              </a:rPr>
              <a:t>CCSFS </a:t>
            </a:r>
            <a:r>
              <a:rPr lang="en-US" sz="3200" kern="100" dirty="0" err="1">
                <a:latin typeface="Calibri" panose="020F0502020204030204" pitchFamily="34" charset="0"/>
                <a:ea typeface="Calibri" panose="020F0502020204030204" pitchFamily="34" charset="0"/>
                <a:cs typeface="Calibri" panose="020F0502020204030204" pitchFamily="34" charset="0"/>
              </a:rPr>
              <a:t>dFSRM</a:t>
            </a:r>
            <a:r>
              <a:rPr lang="en-US" sz="3200" kern="100" dirty="0">
                <a:latin typeface="Calibri" panose="020F0502020204030204" pitchFamily="34" charset="0"/>
                <a:ea typeface="Calibri" panose="020F0502020204030204" pitchFamily="34" charset="0"/>
                <a:cs typeface="Calibri" panose="020F0502020204030204" pitchFamily="34" charset="0"/>
              </a:rPr>
              <a:t> Construction</a:t>
            </a:r>
            <a:br>
              <a:rPr lang="en-US" sz="3200" kern="100" dirty="0">
                <a:latin typeface="Calibri" panose="020F0502020204030204" pitchFamily="34" charset="0"/>
                <a:ea typeface="Calibri" panose="020F0502020204030204" pitchFamily="34" charset="0"/>
                <a:cs typeface="Calibri" panose="020F0502020204030204" pitchFamily="34" charset="0"/>
              </a:rPr>
            </a:br>
            <a:r>
              <a:rPr lang="en-US" sz="3200" kern="100" dirty="0">
                <a:latin typeface="Calibri" panose="020F0502020204030204" pitchFamily="34" charset="0"/>
                <a:ea typeface="Calibri" panose="020F0502020204030204" pitchFamily="34" charset="0"/>
                <a:cs typeface="Calibri" panose="020F0502020204030204" pitchFamily="34" charset="0"/>
              </a:rPr>
              <a:t>2026 Program</a:t>
            </a:r>
            <a:endParaRPr lang="en-US" sz="3200" b="1" cap="small" dirty="0">
              <a:solidFill>
                <a:srgbClr val="F9BF3C"/>
              </a:solidFill>
              <a:latin typeface="Trebuchet MS"/>
              <a:cs typeface="Arial"/>
            </a:endParaRPr>
          </a:p>
        </p:txBody>
      </p:sp>
      <p:pic>
        <p:nvPicPr>
          <p:cNvPr id="7" name="Picture 6" descr="Shape, logo, company name&#10;&#10;AI-generated content may be incorrect.">
            <a:extLst>
              <a:ext uri="{FF2B5EF4-FFF2-40B4-BE49-F238E27FC236}">
                <a16:creationId xmlns:a16="http://schemas.microsoft.com/office/drawing/2014/main" id="{752EC2FB-27EF-136A-90C5-718D13413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637" y="793746"/>
            <a:ext cx="3543304" cy="4724404"/>
          </a:xfrm>
          <a:prstGeom prst="rect">
            <a:avLst/>
          </a:prstGeom>
        </p:spPr>
      </p:pic>
      <p:sp>
        <p:nvSpPr>
          <p:cNvPr id="5" name="Date Placeholder 4">
            <a:extLst>
              <a:ext uri="{FF2B5EF4-FFF2-40B4-BE49-F238E27FC236}">
                <a16:creationId xmlns:a16="http://schemas.microsoft.com/office/drawing/2014/main" id="{FF9E503F-7441-4031-AA16-94CD1FEB3F0D}"/>
              </a:ext>
            </a:extLst>
          </p:cNvPr>
          <p:cNvSpPr>
            <a:spLocks noGrp="1"/>
          </p:cNvSpPr>
          <p:nvPr>
            <p:ph type="dt" sz="half" idx="10"/>
          </p:nvPr>
        </p:nvSpPr>
        <p:spPr>
          <a:xfrm>
            <a:off x="9158087" y="4323751"/>
            <a:ext cx="2743200" cy="365125"/>
          </a:xfrm>
        </p:spPr>
        <p:txBody>
          <a:bodyPr/>
          <a:lstStyle/>
          <a:p>
            <a:r>
              <a:rPr lang="en-US" sz="2000" b="1" dirty="0">
                <a:solidFill>
                  <a:schemeClr val="accent4"/>
                </a:solidFill>
              </a:rPr>
              <a:t>27 May 2026</a:t>
            </a:r>
            <a:endParaRPr lang="en-US" sz="1600" b="1" dirty="0">
              <a:solidFill>
                <a:schemeClr val="accent4"/>
              </a:solidFill>
            </a:endParaRPr>
          </a:p>
        </p:txBody>
      </p:sp>
    </p:spTree>
    <p:extLst>
      <p:ext uri="{BB962C8B-B14F-4D97-AF65-F5344CB8AC3E}">
        <p14:creationId xmlns:p14="http://schemas.microsoft.com/office/powerpoint/2010/main" val="210448891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bd84cd2-a803-4625-aaf7-424aaac7782e}" enabled="1" method="Standard" siteId="{8331b18d-2d87-48ef-a35f-ac8818ebf9b4}" removed="0"/>
</clbl:labelList>
</file>

<file path=docProps/app.xml><?xml version="1.0" encoding="utf-8"?>
<Properties xmlns="http://schemas.openxmlformats.org/officeDocument/2006/extended-properties" xmlns:vt="http://schemas.openxmlformats.org/officeDocument/2006/docPropsVTypes">
  <TotalTime>5374</TotalTime>
  <Words>1030</Words>
  <Application>Microsoft Office PowerPoint</Application>
  <PresentationFormat>Widescreen</PresentationFormat>
  <Paragraphs>180</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Calibri Light (Headings)</vt:lpstr>
      <vt:lpstr>Trebuchet MS</vt:lpstr>
      <vt:lpstr>Trebuchet MS (Headings)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RODRIGUEZ, DIEGO CIV USSF SSC 45 CES/CENPL</dc:creator>
  <cp:lastModifiedBy>HANN, RYAN R CIV USSF SSC SLD 45/SB</cp:lastModifiedBy>
  <cp:revision>57</cp:revision>
  <cp:lastPrinted>2026-05-26T18:37:56Z</cp:lastPrinted>
  <dcterms:created xsi:type="dcterms:W3CDTF">2026-02-09T20:26:36Z</dcterms:created>
  <dcterms:modified xsi:type="dcterms:W3CDTF">2026-06-03T12:47:57Z</dcterms:modified>
</cp:coreProperties>
</file>